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94" r:id="rId11"/>
    <p:sldId id="295" r:id="rId12"/>
    <p:sldId id="296" r:id="rId13"/>
    <p:sldId id="297" r:id="rId14"/>
    <p:sldId id="276" r:id="rId15"/>
    <p:sldId id="298" r:id="rId16"/>
    <p:sldId id="299" r:id="rId17"/>
    <p:sldId id="300" r:id="rId18"/>
    <p:sldId id="301" r:id="rId19"/>
    <p:sldId id="302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7" userDrawn="1">
          <p15:clr>
            <a:srgbClr val="A4A3A4"/>
          </p15:clr>
        </p15:guide>
        <p15:guide id="2" pos="5397" userDrawn="1">
          <p15:clr>
            <a:srgbClr val="A4A3A4"/>
          </p15:clr>
        </p15:guide>
        <p15:guide id="3" orient="horz" pos="894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orient="horz" pos="1620" userDrawn="1">
          <p15:clr>
            <a:srgbClr val="A4A3A4"/>
          </p15:clr>
        </p15:guide>
        <p15:guide id="6" pos="272" userDrawn="1">
          <p15:clr>
            <a:srgbClr val="A4A3A4"/>
          </p15:clr>
        </p15:guide>
        <p15:guide id="7" orient="horz" pos="2777" userDrawn="1">
          <p15:clr>
            <a:srgbClr val="A4A3A4"/>
          </p15:clr>
        </p15:guide>
        <p15:guide id="8" pos="340" userDrawn="1">
          <p15:clr>
            <a:srgbClr val="A4A3A4"/>
          </p15:clr>
        </p15:guide>
        <p15:guide id="9" pos="2980" userDrawn="1">
          <p15:clr>
            <a:srgbClr val="A4A3A4"/>
          </p15:clr>
        </p15:guide>
        <p15:guide id="10" pos="278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ho Shinohara" initials="KS" lastIdx="3" clrIdx="0">
    <p:extLst>
      <p:ext uri="{19B8F6BF-5375-455C-9EA6-DF929625EA0E}">
        <p15:presenceInfo xmlns:p15="http://schemas.microsoft.com/office/powerpoint/2012/main" userId="S::kaho.shinohara@paralympic.org::7f422c79-a823-46e2-bb37-78032b5706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34E"/>
    <a:srgbClr val="91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3"/>
    <p:restoredTop sz="94523"/>
  </p:normalViewPr>
  <p:slideViewPr>
    <p:cSldViewPr snapToGrid="0" snapToObjects="1">
      <p:cViewPr varScale="1">
        <p:scale>
          <a:sx n="111" d="100"/>
          <a:sy n="111" d="100"/>
        </p:scale>
        <p:origin x="1144" y="192"/>
      </p:cViewPr>
      <p:guideLst>
        <p:guide orient="horz" pos="667"/>
        <p:guide pos="5397"/>
        <p:guide orient="horz" pos="894"/>
        <p:guide pos="2880"/>
        <p:guide orient="horz" pos="1620"/>
        <p:guide pos="272"/>
        <p:guide orient="horz" pos="2777"/>
        <p:guide pos="340"/>
        <p:guide pos="2980"/>
        <p:guide pos="27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2608C-5DCC-E74C-A2A9-CC9B2629E94A}" type="datetimeFigureOut">
              <a:rPr lang="en-US" smtClean="0"/>
              <a:t>11/27/20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82C56-D078-2D4A-9C06-08745FC5C5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466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playlist?list=PL6CBAXPeBajmZxy_8SXmqJrJFudmAmMuZ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For a brief introduction</a:t>
            </a:r>
            <a:r>
              <a:rPr lang="en-GB" baseline="0" dirty="0"/>
              <a:t> to the Paralympic Movement and the Paralympic values, please see the following films which are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available via the IPC’s I’mPOSSIBLE YouTube playlist (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https://www.youtube.com/playlist?list=PL6CBAXPeBajmZxy_8SXmqJrJFudmAmMuZ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</a:p>
          <a:p>
            <a:endParaRPr lang="en-GB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'Introduction to the Paralympic Movement’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'The Paralympic values'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395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588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073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dirty="0"/>
              <a:t>© Para sports photo; © Francois Nel/Getty Images; © </a:t>
            </a:r>
            <a:r>
              <a:rPr lang="en-GB" sz="800" dirty="0" err="1"/>
              <a:t>Guang</a:t>
            </a:r>
            <a:r>
              <a:rPr lang="en-GB" sz="800" dirty="0"/>
              <a:t> </a:t>
            </a:r>
            <a:r>
              <a:rPr lang="en-GB" sz="800" dirty="0" err="1"/>
              <a:t>Niu</a:t>
            </a:r>
            <a:r>
              <a:rPr lang="en-GB" sz="800" dirty="0"/>
              <a:t>/Getty Images; © Harry Engels/Getty Images; © Andrea </a:t>
            </a:r>
            <a:r>
              <a:rPr lang="en-GB" sz="800" dirty="0" err="1"/>
              <a:t>Carloni</a:t>
            </a:r>
            <a:r>
              <a:rPr lang="en-GB" sz="800" dirty="0"/>
              <a:t>; © Atsushi </a:t>
            </a:r>
            <a:r>
              <a:rPr lang="en-GB" sz="800" dirty="0" err="1"/>
              <a:t>Tomura</a:t>
            </a:r>
            <a:r>
              <a:rPr lang="en-GB" sz="800" dirty="0"/>
              <a:t>/Getty Images for Tokyo 2020; © Scott </a:t>
            </a:r>
            <a:r>
              <a:rPr lang="en-GB" sz="800" dirty="0" err="1"/>
              <a:t>Heavey</a:t>
            </a:r>
            <a:r>
              <a:rPr lang="en-GB" sz="800" dirty="0"/>
              <a:t>/Getty Images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867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1A4E13-D161-FC47-BE6F-86D00318D6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4943"/>
            <a:ext cx="9144000" cy="5143500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C18005B-7998-C54A-BAD2-9C0DC9E26CB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2698750"/>
            <a:ext cx="9144000" cy="24447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666B520-72E6-1F48-851C-0DBC3B219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F7A6955-E8ED-5F41-B56D-4CBEA4FFA8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31292" y="517711"/>
            <a:ext cx="1768475" cy="357084"/>
          </a:xfrm>
          <a:prstGeom prst="rect">
            <a:avLst/>
          </a:prstGeom>
        </p:spPr>
        <p:txBody>
          <a:bodyPr wrap="none" lIns="0" tIns="0" rIns="0" bIns="0"/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000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3E0EEE3C-9095-2247-8FB1-6EC30D33BF6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4819" y="4475564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  <a:endParaRPr lang="en-US" dirty="0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3827ECD0-54BC-D843-94EB-363C861F4B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43095" y="4702477"/>
            <a:ext cx="1656672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3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0C900BB1-6CB6-1245-A05C-9302C8C8D6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2187" y="1236786"/>
            <a:ext cx="4920450" cy="553357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lnSpc>
                <a:spcPts val="4600"/>
              </a:lnSpc>
              <a:buFontTx/>
              <a:buNone/>
              <a:defRPr lang="en-GB" sz="38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FB773A03-6425-E245-A67A-7CBADEC13E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2187" y="1778742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>
              <a:buFontTx/>
              <a:buNone/>
              <a:defRPr lang="en-GB" sz="20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7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C3B64FF-7DF7-114B-BEBE-40601FC9F6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438275"/>
            <a:ext cx="3851999" cy="297908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429BAFB-EF75-0D4B-ACD4-230EEA72D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4621736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77ACAFA-457C-9941-9CE9-BD7A352A3C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9A57971E-0ACD-E741-958E-5A45602EE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D3C36583-E5A0-2744-8B16-F7879AE4D0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2" y="342000"/>
            <a:ext cx="4895275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58313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Heading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2160001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2160000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67CAA267-D11A-2B42-95B6-D5DFEDF280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62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AA9C5EFB-8809-894E-9501-DDCAE3B59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5B0F250A-89D6-D540-9F3F-BCF2C7BB3A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3" y="342000"/>
            <a:ext cx="4520136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45172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079999"/>
            <a:ext cx="3851999" cy="333735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429BAFB-EF75-0D4B-ACD4-230EEA72D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2" y="342000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04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379EEA52-AC2D-B64A-9D87-1BE8022B4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46C455E3-559A-7144-8799-E0EF2E8BF7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2" y="342000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4779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Large Heading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1A02418D-58F5-3D4A-8FBD-C88BD3D1F7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26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A97B1E17-BD22-6E49-A799-E8CC4E92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B1EC2153-A2E2-EC42-BB64-F3E6A6639C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4232" y="342000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74028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31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7" r:id="rId3"/>
    <p:sldLayoutId id="2147483669" r:id="rId4"/>
    <p:sldLayoutId id="2147483666" r:id="rId5"/>
    <p:sldLayoutId id="2147483668" r:id="rId6"/>
    <p:sldLayoutId id="2147483670" r:id="rId7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18" Type="http://schemas.openxmlformats.org/officeDocument/2006/relationships/image" Target="../media/image31.jpeg"/><Relationship Id="rId3" Type="http://schemas.openxmlformats.org/officeDocument/2006/relationships/image" Target="../media/image16.jpeg"/><Relationship Id="rId21" Type="http://schemas.openxmlformats.org/officeDocument/2006/relationships/image" Target="../media/image34.pn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17" Type="http://schemas.openxmlformats.org/officeDocument/2006/relationships/image" Target="../media/image30.jpeg"/><Relationship Id="rId25" Type="http://schemas.openxmlformats.org/officeDocument/2006/relationships/image" Target="../media/image38.jpeg"/><Relationship Id="rId2" Type="http://schemas.openxmlformats.org/officeDocument/2006/relationships/image" Target="../media/image15.jpg"/><Relationship Id="rId16" Type="http://schemas.openxmlformats.org/officeDocument/2006/relationships/image" Target="../media/image29.jpeg"/><Relationship Id="rId20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24" Type="http://schemas.openxmlformats.org/officeDocument/2006/relationships/image" Target="../media/image37.jpeg"/><Relationship Id="rId5" Type="http://schemas.openxmlformats.org/officeDocument/2006/relationships/image" Target="../media/image18.jpeg"/><Relationship Id="rId15" Type="http://schemas.openxmlformats.org/officeDocument/2006/relationships/image" Target="../media/image28.jpeg"/><Relationship Id="rId23" Type="http://schemas.openxmlformats.org/officeDocument/2006/relationships/image" Target="../media/image36.png"/><Relationship Id="rId10" Type="http://schemas.openxmlformats.org/officeDocument/2006/relationships/image" Target="../media/image23.jpeg"/><Relationship Id="rId19" Type="http://schemas.openxmlformats.org/officeDocument/2006/relationships/image" Target="../media/image32.jpe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jpeg"/><Relationship Id="rId22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Photo of the Opening Ceremony of the London 2012 Paralympic Games.">
            <a:extLst>
              <a:ext uri="{FF2B5EF4-FFF2-40B4-BE49-F238E27FC236}">
                <a16:creationId xmlns:a16="http://schemas.microsoft.com/office/drawing/2014/main" id="{92955600-98B8-D64D-A135-92328317D6A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99100"/>
            <a:ext cx="9144000" cy="24444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3E09FC-DD10-FE4F-BEF4-5D5C6964E4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44BFD6-81D3-064E-B04A-99943F4759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The Paralympic Games. </a:t>
            </a:r>
            <a:br>
              <a:rPr lang="en-US" dirty="0"/>
            </a:br>
            <a:r>
              <a:rPr lang="en-US" dirty="0"/>
              <a:t>What are they?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897344-55C1-544C-85F4-8673C74E67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88703" y="4475564"/>
            <a:ext cx="2011064" cy="192360"/>
          </a:xfrm>
        </p:spPr>
        <p:txBody>
          <a:bodyPr/>
          <a:lstStyle/>
          <a:p>
            <a:r>
              <a:rPr lang="en-US" dirty="0"/>
              <a:t>Lesson Presentation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DA1832-EC98-334B-AB08-E110B1A888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650324" y="4702477"/>
            <a:ext cx="1949443" cy="153888"/>
          </a:xfrm>
        </p:spPr>
        <p:txBody>
          <a:bodyPr/>
          <a:lstStyle/>
          <a:p>
            <a:r>
              <a:rPr lang="en-US" dirty="0"/>
              <a:t>Age Group</a:t>
            </a:r>
            <a:r>
              <a:rPr lang="en-US"/>
              <a:t>: 6-8 </a:t>
            </a:r>
            <a:r>
              <a:rPr lang="en-US" dirty="0"/>
              <a:t>years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CA5C8BE-F398-364D-A6E2-B85F5F569B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2187" y="1236786"/>
            <a:ext cx="6177204" cy="553293"/>
          </a:xfrm>
        </p:spPr>
        <p:txBody>
          <a:bodyPr/>
          <a:lstStyle/>
          <a:p>
            <a:r>
              <a:rPr lang="en-US" dirty="0"/>
              <a:t>The Paralympic Games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528B6B2-B15D-CF48-AE4C-909961D26E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32187" y="1778742"/>
            <a:ext cx="2080826" cy="280333"/>
          </a:xfrm>
        </p:spPr>
        <p:txBody>
          <a:bodyPr/>
          <a:lstStyle/>
          <a:p>
            <a:r>
              <a:rPr lang="en-GB" dirty="0"/>
              <a:t>Then and now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C5CA05-E023-FA41-B78A-870F2DFF1D29}"/>
              </a:ext>
            </a:extLst>
          </p:cNvPr>
          <p:cNvSpPr txBox="1"/>
          <p:nvPr/>
        </p:nvSpPr>
        <p:spPr>
          <a:xfrm>
            <a:off x="532187" y="4667924"/>
            <a:ext cx="1410643" cy="21544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© Mike </a:t>
            </a:r>
            <a:r>
              <a:rPr lang="en-GB" sz="800" dirty="0" err="1">
                <a:solidFill>
                  <a:schemeClr val="bg1"/>
                </a:solidFill>
              </a:rPr>
              <a:t>Ehrmann</a:t>
            </a:r>
            <a:r>
              <a:rPr lang="en-GB" sz="800" dirty="0">
                <a:solidFill>
                  <a:schemeClr val="bg1"/>
                </a:solidFill>
              </a:rPr>
              <a:t>/Getty Images</a:t>
            </a:r>
          </a:p>
        </p:txBody>
      </p:sp>
    </p:spTree>
    <p:extLst>
      <p:ext uri="{BB962C8B-B14F-4D97-AF65-F5344CB8AC3E}">
        <p14:creationId xmlns:p14="http://schemas.microsoft.com/office/powerpoint/2010/main" val="105193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93D7B5-72BA-DD4F-93C6-647EB11CE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10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23DE98-B78D-3144-A7C7-AB070EA026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AD6F2C86-DCE2-634C-A539-56BD4F2131A3}"/>
              </a:ext>
            </a:extLst>
          </p:cNvPr>
          <p:cNvSpPr txBox="1">
            <a:spLocks/>
          </p:cNvSpPr>
          <p:nvPr/>
        </p:nvSpPr>
        <p:spPr>
          <a:xfrm>
            <a:off x="431800" y="1302026"/>
            <a:ext cx="3634014" cy="1711665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/>
              <a:t>Here’s </a:t>
            </a:r>
            <a:r>
              <a:rPr lang="en-GB" sz="1400" b="1" dirty="0" err="1">
                <a:solidFill>
                  <a:srgbClr val="EE334E"/>
                </a:solidFill>
              </a:rPr>
              <a:t>Hiraku</a:t>
            </a:r>
            <a:r>
              <a:rPr lang="en-GB" sz="1400" dirty="0"/>
              <a:t>. He’s a skier. He takes part in the sport of </a:t>
            </a:r>
            <a:r>
              <a:rPr lang="en-GB" sz="1400" b="1" dirty="0"/>
              <a:t>Para alpine skiing</a:t>
            </a:r>
            <a:r>
              <a:rPr lang="en-GB" sz="1400" dirty="0"/>
              <a:t>. </a:t>
            </a:r>
          </a:p>
          <a:p>
            <a:pPr marL="0" indent="0">
              <a:buNone/>
            </a:pPr>
            <a:r>
              <a:rPr lang="en-GB" sz="1400" dirty="0"/>
              <a:t>He skis as fast as he can down big, steep mountains. He needs lots of </a:t>
            </a:r>
            <a:r>
              <a:rPr lang="en-GB" sz="1400" b="1" dirty="0">
                <a:solidFill>
                  <a:srgbClr val="EE334E"/>
                </a:solidFill>
              </a:rPr>
              <a:t>determination</a:t>
            </a:r>
            <a:r>
              <a:rPr lang="en-GB" sz="1400" dirty="0"/>
              <a:t> to do this.  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0F1291-5A51-A548-B16A-DEC37D8236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893143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B31CBD-0B30-E643-9A8F-0D61D189F3C4}"/>
              </a:ext>
            </a:extLst>
          </p:cNvPr>
          <p:cNvGrpSpPr/>
          <p:nvPr/>
        </p:nvGrpSpPr>
        <p:grpSpPr>
          <a:xfrm>
            <a:off x="4730751" y="1095375"/>
            <a:ext cx="3869016" cy="3321982"/>
            <a:chOff x="4730751" y="1095375"/>
            <a:chExt cx="3869016" cy="3321982"/>
          </a:xfrm>
        </p:grpSpPr>
        <p:pic>
          <p:nvPicPr>
            <p:cNvPr id="7" name="Picture 6" descr="Photo of Hiraku, a Para alpine skier who competes for Japan.">
              <a:extLst>
                <a:ext uri="{FF2B5EF4-FFF2-40B4-BE49-F238E27FC236}">
                  <a16:creationId xmlns:a16="http://schemas.microsoft.com/office/drawing/2014/main" id="{9DA30898-A15B-6D42-958D-CDB8A7AB74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"/>
            <a:stretch/>
          </p:blipFill>
          <p:spPr>
            <a:xfrm>
              <a:off x="4730751" y="1095375"/>
              <a:ext cx="3836988" cy="332198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5230899-2BBE-2042-AA56-AECAB3712078}"/>
                </a:ext>
              </a:extLst>
            </p:cNvPr>
            <p:cNvSpPr txBox="1"/>
            <p:nvPr/>
          </p:nvSpPr>
          <p:spPr>
            <a:xfrm>
              <a:off x="6909881" y="4201913"/>
              <a:ext cx="168988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/>
                <a:t>© Tom Pennington/Getty Images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D2A4723C-3E0B-4B4E-8652-25E345502E80}"/>
              </a:ext>
            </a:extLst>
          </p:cNvPr>
          <p:cNvSpPr txBox="1"/>
          <p:nvPr/>
        </p:nvSpPr>
        <p:spPr>
          <a:xfrm>
            <a:off x="431799" y="3013691"/>
            <a:ext cx="4266923" cy="626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b="1" dirty="0">
                <a:solidFill>
                  <a:srgbClr val="EE334E"/>
                </a:solidFill>
              </a:rPr>
              <a:t>What do you think it means to be ‘determined’?</a:t>
            </a:r>
          </a:p>
          <a:p>
            <a:pPr>
              <a:lnSpc>
                <a:spcPts val="2200"/>
              </a:lnSpc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1278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93D7B5-72BA-DD4F-93C6-647EB11CE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11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23DE98-B78D-3144-A7C7-AB070EA026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AD6F2C86-DCE2-634C-A539-56BD4F2131A3}"/>
              </a:ext>
            </a:extLst>
          </p:cNvPr>
          <p:cNvSpPr txBox="1">
            <a:spLocks/>
          </p:cNvSpPr>
          <p:nvPr/>
        </p:nvSpPr>
        <p:spPr>
          <a:xfrm>
            <a:off x="431800" y="1292088"/>
            <a:ext cx="4140200" cy="3035646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/>
              <a:t>Here are the Canadian and USA </a:t>
            </a:r>
            <a:br>
              <a:rPr lang="en-GB" sz="1400" dirty="0"/>
            </a:br>
            <a:r>
              <a:rPr lang="en-GB" sz="1400" b="1" dirty="0"/>
              <a:t>Para ice hockey </a:t>
            </a:r>
            <a:r>
              <a:rPr lang="en-GB" sz="1400" dirty="0"/>
              <a:t>teams.</a:t>
            </a:r>
          </a:p>
          <a:p>
            <a:pPr marL="0" indent="0">
              <a:buNone/>
            </a:pPr>
            <a:r>
              <a:rPr lang="en-GB" sz="1400" b="1" dirty="0">
                <a:solidFill>
                  <a:srgbClr val="EE334E"/>
                </a:solidFill>
              </a:rPr>
              <a:t>What do you think it takes to play </a:t>
            </a:r>
            <a:br>
              <a:rPr lang="en-GB" sz="1400" b="1" dirty="0">
                <a:solidFill>
                  <a:srgbClr val="EE334E"/>
                </a:solidFill>
              </a:rPr>
            </a:br>
            <a:r>
              <a:rPr lang="en-GB" sz="1400" b="1" dirty="0">
                <a:solidFill>
                  <a:srgbClr val="EE334E"/>
                </a:solidFill>
              </a:rPr>
              <a:t>this game?  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1DACD-BBA0-274E-BB21-05E63C7958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390223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73117D-87BF-D542-A7C6-E29C273E8930}"/>
              </a:ext>
            </a:extLst>
          </p:cNvPr>
          <p:cNvGrpSpPr/>
          <p:nvPr/>
        </p:nvGrpSpPr>
        <p:grpSpPr>
          <a:xfrm>
            <a:off x="4730750" y="1095375"/>
            <a:ext cx="3869017" cy="3321982"/>
            <a:chOff x="4730750" y="1095375"/>
            <a:chExt cx="3869017" cy="3321982"/>
          </a:xfrm>
        </p:grpSpPr>
        <p:pic>
          <p:nvPicPr>
            <p:cNvPr id="8" name="Picture 7" descr="Photo of two players from the Canadian and USA Para ice hockey teams.">
              <a:extLst>
                <a:ext uri="{FF2B5EF4-FFF2-40B4-BE49-F238E27FC236}">
                  <a16:creationId xmlns:a16="http://schemas.microsoft.com/office/drawing/2014/main" id="{C8617242-F020-A842-AB4E-109181F607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30750" y="1095375"/>
              <a:ext cx="3836989" cy="331311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AA2E5BB-5E2B-7040-93F5-27C6E115B966}"/>
                </a:ext>
              </a:extLst>
            </p:cNvPr>
            <p:cNvSpPr txBox="1"/>
            <p:nvPr/>
          </p:nvSpPr>
          <p:spPr>
            <a:xfrm>
              <a:off x="7244909" y="4201913"/>
              <a:ext cx="13548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Bob Martin for OIS/IOC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934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93D7B5-72BA-DD4F-93C6-647EB11CE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12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23DE98-B78D-3144-A7C7-AB070EA026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AD6F2C86-DCE2-634C-A539-56BD4F2131A3}"/>
              </a:ext>
            </a:extLst>
          </p:cNvPr>
          <p:cNvSpPr txBox="1">
            <a:spLocks/>
          </p:cNvSpPr>
          <p:nvPr/>
        </p:nvSpPr>
        <p:spPr>
          <a:xfrm>
            <a:off x="431800" y="1302026"/>
            <a:ext cx="4037563" cy="1913123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/>
              <a:t>Today the Paralympic Games are </a:t>
            </a:r>
            <a:r>
              <a:rPr lang="en-GB" sz="1400" b="1" dirty="0"/>
              <a:t>huge</a:t>
            </a:r>
            <a:r>
              <a:rPr lang="en-GB" sz="1400" dirty="0"/>
              <a:t>. </a:t>
            </a:r>
            <a:br>
              <a:rPr lang="en-GB" sz="1400" dirty="0"/>
            </a:br>
            <a:r>
              <a:rPr lang="en-GB" sz="1400" dirty="0"/>
              <a:t>They are </a:t>
            </a:r>
            <a:r>
              <a:rPr lang="en-GB" sz="1400" b="1" dirty="0"/>
              <a:t>exciting</a:t>
            </a:r>
            <a:r>
              <a:rPr lang="en-GB" sz="1400" dirty="0"/>
              <a:t>, </a:t>
            </a:r>
            <a:r>
              <a:rPr lang="en-GB" sz="1400" b="1" dirty="0"/>
              <a:t>fun</a:t>
            </a:r>
            <a:r>
              <a:rPr lang="en-GB" sz="1400" dirty="0"/>
              <a:t> and great to watch. 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930839-6DF9-E544-8375-97EF8AFDE0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335359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0563D2F-FA6F-CD40-91A4-17D1557CD226}"/>
              </a:ext>
            </a:extLst>
          </p:cNvPr>
          <p:cNvGrpSpPr/>
          <p:nvPr/>
        </p:nvGrpSpPr>
        <p:grpSpPr>
          <a:xfrm>
            <a:off x="4730751" y="1095376"/>
            <a:ext cx="3869016" cy="3321982"/>
            <a:chOff x="4730751" y="1095376"/>
            <a:chExt cx="3869016" cy="3321982"/>
          </a:xfrm>
        </p:grpSpPr>
        <p:pic>
          <p:nvPicPr>
            <p:cNvPr id="7" name="Picture 6" descr="Photo of the Opening Ceremony of the London 2012 Paralympic Games.">
              <a:extLst>
                <a:ext uri="{FF2B5EF4-FFF2-40B4-BE49-F238E27FC236}">
                  <a16:creationId xmlns:a16="http://schemas.microsoft.com/office/drawing/2014/main" id="{E53FE04C-DC1C-924D-B21E-C005CC7F3E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30751" y="1095376"/>
              <a:ext cx="3836988" cy="332198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0896CA1-EAE4-734D-AA36-A618A1C19504}"/>
                </a:ext>
              </a:extLst>
            </p:cNvPr>
            <p:cNvSpPr txBox="1"/>
            <p:nvPr/>
          </p:nvSpPr>
          <p:spPr>
            <a:xfrm>
              <a:off x="7004457" y="4201913"/>
              <a:ext cx="159531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Mike </a:t>
              </a:r>
              <a:r>
                <a:rPr lang="en-GB" sz="800" dirty="0" err="1">
                  <a:solidFill>
                    <a:schemeClr val="bg1"/>
                  </a:solidFill>
                </a:rPr>
                <a:t>Ehrmann</a:t>
              </a:r>
              <a:r>
                <a:rPr lang="en-GB" sz="800" dirty="0">
                  <a:solidFill>
                    <a:schemeClr val="bg1"/>
                  </a:solidFill>
                </a:rPr>
                <a:t>/Getty Images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879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93D7B5-72BA-DD4F-93C6-647EB11CE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13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23DE98-B78D-3144-A7C7-AB070EA026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AD6F2C86-DCE2-634C-A539-56BD4F2131A3}"/>
              </a:ext>
            </a:extLst>
          </p:cNvPr>
          <p:cNvSpPr txBox="1">
            <a:spLocks/>
          </p:cNvSpPr>
          <p:nvPr/>
        </p:nvSpPr>
        <p:spPr>
          <a:xfrm>
            <a:off x="431801" y="1339714"/>
            <a:ext cx="3691164" cy="909031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1" dirty="0">
                <a:solidFill>
                  <a:srgbClr val="EE334E"/>
                </a:solidFill>
              </a:rPr>
              <a:t>“I went to the 2016 Paralympic games. They took place in </a:t>
            </a:r>
            <a:br>
              <a:rPr lang="en-GB" sz="1600" b="1" dirty="0">
                <a:solidFill>
                  <a:srgbClr val="EE334E"/>
                </a:solidFill>
              </a:rPr>
            </a:br>
            <a:r>
              <a:rPr lang="en-GB" sz="1600" b="1" dirty="0">
                <a:solidFill>
                  <a:srgbClr val="EE334E"/>
                </a:solidFill>
              </a:rPr>
              <a:t>Rio de Janeiro in brazil.  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3302BD-59E3-AE4D-9A3B-55C1949022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655399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9A403EA-C6DB-8045-9A9C-C5F46990EDB5}"/>
              </a:ext>
            </a:extLst>
          </p:cNvPr>
          <p:cNvGrpSpPr/>
          <p:nvPr/>
        </p:nvGrpSpPr>
        <p:grpSpPr>
          <a:xfrm>
            <a:off x="4730750" y="1095375"/>
            <a:ext cx="3901046" cy="3339113"/>
            <a:chOff x="4730750" y="1095375"/>
            <a:chExt cx="3901046" cy="3339113"/>
          </a:xfrm>
        </p:grpSpPr>
        <p:pic>
          <p:nvPicPr>
            <p:cNvPr id="4" name="Picture 3" descr="Photo of three paralympians with their medals.">
              <a:extLst>
                <a:ext uri="{FF2B5EF4-FFF2-40B4-BE49-F238E27FC236}">
                  <a16:creationId xmlns:a16="http://schemas.microsoft.com/office/drawing/2014/main" id="{C807B9CF-446D-974A-AE58-E67A75DA55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669" r="12257"/>
            <a:stretch/>
          </p:blipFill>
          <p:spPr>
            <a:xfrm>
              <a:off x="4730750" y="1095375"/>
              <a:ext cx="3836988" cy="331200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61C17CF-68DF-4C4A-A732-3F83F0FC119C}"/>
                </a:ext>
              </a:extLst>
            </p:cNvPr>
            <p:cNvSpPr txBox="1"/>
            <p:nvPr/>
          </p:nvSpPr>
          <p:spPr>
            <a:xfrm>
              <a:off x="6828097" y="4219044"/>
              <a:ext cx="180369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Alexandre Loureiro/Getty Images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822A601-0CB1-8043-826E-A941DF4BA4CE}"/>
              </a:ext>
            </a:extLst>
          </p:cNvPr>
          <p:cNvSpPr txBox="1"/>
          <p:nvPr/>
        </p:nvSpPr>
        <p:spPr>
          <a:xfrm>
            <a:off x="431802" y="2508140"/>
            <a:ext cx="4201432" cy="909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/>
              <a:t>I represented Germany. </a:t>
            </a:r>
          </a:p>
          <a:p>
            <a:pPr>
              <a:lnSpc>
                <a:spcPts val="2200"/>
              </a:lnSpc>
            </a:pPr>
            <a:r>
              <a:rPr lang="en-GB" sz="1400" dirty="0"/>
              <a:t>I competed in the long jump.</a:t>
            </a:r>
          </a:p>
          <a:p>
            <a:pPr>
              <a:lnSpc>
                <a:spcPts val="2200"/>
              </a:lnSpc>
            </a:pPr>
            <a:r>
              <a:rPr lang="en-GB" sz="1400" dirty="0"/>
              <a:t>I won a gold medal.”</a:t>
            </a:r>
          </a:p>
        </p:txBody>
      </p:sp>
    </p:spTree>
    <p:extLst>
      <p:ext uri="{BB962C8B-B14F-4D97-AF65-F5344CB8AC3E}">
        <p14:creationId xmlns:p14="http://schemas.microsoft.com/office/powerpoint/2010/main" val="386400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16E439F1-881A-1D44-B5B5-65B784449C3B}"/>
              </a:ext>
            </a:extLst>
          </p:cNvPr>
          <p:cNvSpPr txBox="1">
            <a:spLocks/>
          </p:cNvSpPr>
          <p:nvPr/>
        </p:nvSpPr>
        <p:spPr>
          <a:xfrm>
            <a:off x="541697" y="3679485"/>
            <a:ext cx="3703704" cy="847820"/>
          </a:xfrm>
          <a:prstGeom prst="rect">
            <a:avLst/>
          </a:prstGeom>
        </p:spPr>
        <p:txBody>
          <a:bodyPr lIns="0"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/>
              <a:t>The Paralympic Games begin with </a:t>
            </a:r>
            <a:br>
              <a:rPr lang="en-GB" sz="1400" dirty="0"/>
            </a:br>
            <a:r>
              <a:rPr lang="en-GB" sz="1400" dirty="0"/>
              <a:t>a spectacular </a:t>
            </a:r>
            <a:r>
              <a:rPr lang="en-GB" sz="1400" b="1" dirty="0"/>
              <a:t>opening ceremony</a:t>
            </a:r>
            <a:r>
              <a:rPr lang="en-GB" sz="1400" dirty="0"/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8BD77C-2595-1E4A-821A-2859F2B8BC6A}"/>
              </a:ext>
            </a:extLst>
          </p:cNvPr>
          <p:cNvSpPr txBox="1"/>
          <p:nvPr/>
        </p:nvSpPr>
        <p:spPr>
          <a:xfrm>
            <a:off x="4750304" y="3687620"/>
            <a:ext cx="3849464" cy="9090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/>
              <a:t>The </a:t>
            </a:r>
            <a:r>
              <a:rPr lang="en-GB" sz="1400" b="1" dirty="0"/>
              <a:t>Paralympic flag </a:t>
            </a:r>
            <a:r>
              <a:rPr lang="en-GB" sz="1400" dirty="0"/>
              <a:t>is raised and all the </a:t>
            </a:r>
            <a:br>
              <a:rPr lang="en-GB" sz="1400" dirty="0"/>
            </a:br>
            <a:r>
              <a:rPr lang="en-GB" sz="1400" dirty="0"/>
              <a:t>Para athletes parade in front of huge crowds. </a:t>
            </a:r>
          </a:p>
          <a:p>
            <a:pPr>
              <a:lnSpc>
                <a:spcPts val="2200"/>
              </a:lnSpc>
            </a:pPr>
            <a:r>
              <a:rPr lang="en-GB" sz="1400" b="1" dirty="0">
                <a:solidFill>
                  <a:srgbClr val="EE334E"/>
                </a:solidFill>
              </a:rPr>
              <a:t>What can you see on the flag?</a:t>
            </a:r>
            <a:endParaRPr lang="en-US" sz="1400" b="1" dirty="0">
              <a:solidFill>
                <a:srgbClr val="EE334E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482C3AF-F4F9-E843-BE7A-34B47E42D0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618824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82CED24-A61E-BB4C-A149-A636285816D1}"/>
              </a:ext>
            </a:extLst>
          </p:cNvPr>
          <p:cNvGrpSpPr/>
          <p:nvPr/>
        </p:nvGrpSpPr>
        <p:grpSpPr>
          <a:xfrm>
            <a:off x="4750303" y="1095375"/>
            <a:ext cx="3849464" cy="2549735"/>
            <a:chOff x="4750303" y="1095375"/>
            <a:chExt cx="3849464" cy="2549735"/>
          </a:xfrm>
        </p:grpSpPr>
        <p:pic>
          <p:nvPicPr>
            <p:cNvPr id="19" name="Picture 18" descr="Photo of the paralympic flag at an open ceremony.">
              <a:extLst>
                <a:ext uri="{FF2B5EF4-FFF2-40B4-BE49-F238E27FC236}">
                  <a16:creationId xmlns:a16="http://schemas.microsoft.com/office/drawing/2014/main" id="{6ACAD522-0A83-8449-A592-F394EB72FD46}"/>
                </a:ext>
              </a:extLst>
            </p:cNvPr>
            <p:cNvPicPr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50303" y="1095375"/>
              <a:ext cx="3817435" cy="2549735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25AF98B-0D87-F74A-96BA-A8EB07E65F1F}"/>
                </a:ext>
              </a:extLst>
            </p:cNvPr>
            <p:cNvSpPr txBox="1"/>
            <p:nvPr/>
          </p:nvSpPr>
          <p:spPr>
            <a:xfrm>
              <a:off x="7664896" y="3429666"/>
              <a:ext cx="9348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Wagner Meier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4E3B41E-A68C-234E-BB2B-E4D2129BB00D}"/>
              </a:ext>
            </a:extLst>
          </p:cNvPr>
          <p:cNvGrpSpPr/>
          <p:nvPr/>
        </p:nvGrpSpPr>
        <p:grpSpPr>
          <a:xfrm>
            <a:off x="539750" y="1095375"/>
            <a:ext cx="3887787" cy="2549735"/>
            <a:chOff x="539750" y="1095375"/>
            <a:chExt cx="3887787" cy="2549735"/>
          </a:xfrm>
        </p:grpSpPr>
        <p:pic>
          <p:nvPicPr>
            <p:cNvPr id="18" name="Picture 17" descr="Spectacular shot of fireworks at an opening ceremony.">
              <a:extLst>
                <a:ext uri="{FF2B5EF4-FFF2-40B4-BE49-F238E27FC236}">
                  <a16:creationId xmlns:a16="http://schemas.microsoft.com/office/drawing/2014/main" id="{168D1E45-BE25-DA42-AB20-C3877AF75055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9750" y="1095375"/>
              <a:ext cx="3887787" cy="2529857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8592B49-4981-C345-AD99-D7A88C5DA193}"/>
                </a:ext>
              </a:extLst>
            </p:cNvPr>
            <p:cNvSpPr txBox="1"/>
            <p:nvPr/>
          </p:nvSpPr>
          <p:spPr>
            <a:xfrm>
              <a:off x="3450705" y="3429666"/>
              <a:ext cx="9348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Magner Meier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669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15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16E439F1-881A-1D44-B5B5-65B784449C3B}"/>
              </a:ext>
            </a:extLst>
          </p:cNvPr>
          <p:cNvSpPr txBox="1">
            <a:spLocks/>
          </p:cNvSpPr>
          <p:nvPr/>
        </p:nvSpPr>
        <p:spPr>
          <a:xfrm>
            <a:off x="539750" y="3417037"/>
            <a:ext cx="3825948" cy="889143"/>
          </a:xfrm>
          <a:prstGeom prst="rect">
            <a:avLst/>
          </a:prstGeom>
        </p:spPr>
        <p:txBody>
          <a:bodyPr lIns="0"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/>
              <a:t>The three coloured symbols look a bit like crescents or half-moons. They are called </a:t>
            </a:r>
            <a:br>
              <a:rPr lang="en-GB" sz="1400" dirty="0"/>
            </a:br>
            <a:r>
              <a:rPr lang="en-GB" sz="1400" dirty="0"/>
              <a:t>‘</a:t>
            </a:r>
            <a:r>
              <a:rPr lang="en-GB" sz="1400" b="1" dirty="0">
                <a:solidFill>
                  <a:srgbClr val="EE334E"/>
                </a:solidFill>
              </a:rPr>
              <a:t>Agitos</a:t>
            </a:r>
            <a:r>
              <a:rPr lang="en-GB" sz="1400" dirty="0"/>
              <a:t>’ which means ‘</a:t>
            </a:r>
            <a:r>
              <a:rPr lang="en-GB" sz="1400" b="1" dirty="0">
                <a:solidFill>
                  <a:srgbClr val="EE334E"/>
                </a:solidFill>
              </a:rPr>
              <a:t>I move</a:t>
            </a:r>
            <a:r>
              <a:rPr lang="en-GB" sz="1400" dirty="0"/>
              <a:t>’.</a:t>
            </a:r>
            <a:r>
              <a:rPr lang="en-GB" sz="1400" b="1" dirty="0">
                <a:solidFill>
                  <a:srgbClr val="EE334E"/>
                </a:solidFill>
              </a:rPr>
              <a:t>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55C7A7E-E4F7-9647-A40B-423B2C907AA1}"/>
              </a:ext>
            </a:extLst>
          </p:cNvPr>
          <p:cNvSpPr/>
          <p:nvPr/>
        </p:nvSpPr>
        <p:spPr>
          <a:xfrm>
            <a:off x="4736919" y="3417037"/>
            <a:ext cx="3781955" cy="90903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/>
              <a:t>The Agitos is coloured red, green and blue. </a:t>
            </a:r>
          </a:p>
          <a:p>
            <a:pPr>
              <a:lnSpc>
                <a:spcPts val="2200"/>
              </a:lnSpc>
            </a:pPr>
            <a:r>
              <a:rPr lang="en-GB" sz="1400" b="1" dirty="0">
                <a:solidFill>
                  <a:srgbClr val="EE334E"/>
                </a:solidFill>
              </a:rPr>
              <a:t>Can you think why these colours have </a:t>
            </a:r>
            <a:br>
              <a:rPr lang="en-GB" sz="1400" b="1" dirty="0">
                <a:solidFill>
                  <a:srgbClr val="EE334E"/>
                </a:solidFill>
              </a:rPr>
            </a:br>
            <a:r>
              <a:rPr lang="en-GB" sz="1400" b="1" dirty="0">
                <a:solidFill>
                  <a:srgbClr val="EE334E"/>
                </a:solidFill>
              </a:rPr>
              <a:t>been used?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605269-2790-D144-BDC8-65EF72DF4F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6030304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49DC988-AD66-FE4F-BB61-7A23C1E64B01}"/>
              </a:ext>
            </a:extLst>
          </p:cNvPr>
          <p:cNvGrpSpPr/>
          <p:nvPr/>
        </p:nvGrpSpPr>
        <p:grpSpPr>
          <a:xfrm>
            <a:off x="4730751" y="1095374"/>
            <a:ext cx="3869016" cy="2287288"/>
            <a:chOff x="4730751" y="1095374"/>
            <a:chExt cx="3869016" cy="2287288"/>
          </a:xfrm>
        </p:grpSpPr>
        <p:pic>
          <p:nvPicPr>
            <p:cNvPr id="10" name="Picture 9" descr="Photo of the paralympic flag at an open ceremony.">
              <a:extLst>
                <a:ext uri="{FF2B5EF4-FFF2-40B4-BE49-F238E27FC236}">
                  <a16:creationId xmlns:a16="http://schemas.microsoft.com/office/drawing/2014/main" id="{B3C26DB5-2410-764F-BD1A-242E1307FC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45"/>
            <a:stretch/>
          </p:blipFill>
          <p:spPr>
            <a:xfrm>
              <a:off x="4730751" y="1095374"/>
              <a:ext cx="3836988" cy="2287287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021BB33-DB49-AE4E-883B-E1998ADD3EB4}"/>
                </a:ext>
              </a:extLst>
            </p:cNvPr>
            <p:cNvSpPr txBox="1"/>
            <p:nvPr/>
          </p:nvSpPr>
          <p:spPr>
            <a:xfrm>
              <a:off x="7664896" y="3167218"/>
              <a:ext cx="9348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Wagner Meier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BC54E4C-3CCD-5D44-9209-E07E5E922BD7}"/>
              </a:ext>
            </a:extLst>
          </p:cNvPr>
          <p:cNvGrpSpPr/>
          <p:nvPr/>
        </p:nvGrpSpPr>
        <p:grpSpPr>
          <a:xfrm>
            <a:off x="539750" y="1095375"/>
            <a:ext cx="3887787" cy="2287287"/>
            <a:chOff x="539750" y="1095375"/>
            <a:chExt cx="3887787" cy="2287287"/>
          </a:xfrm>
        </p:grpSpPr>
        <p:pic>
          <p:nvPicPr>
            <p:cNvPr id="9" name="Picture 8" descr="Photo of a torch bearer standing in front of a structure of the Agitos symbol on a beach.">
              <a:extLst>
                <a:ext uri="{FF2B5EF4-FFF2-40B4-BE49-F238E27FC236}">
                  <a16:creationId xmlns:a16="http://schemas.microsoft.com/office/drawing/2014/main" id="{D94B1532-458A-2A46-87A5-8BAD878235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9750" y="1095375"/>
              <a:ext cx="3887787" cy="2287286"/>
            </a:xfrm>
            <a:prstGeom prst="roundRect">
              <a:avLst>
                <a:gd name="adj" fmla="val 0"/>
              </a:avLst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E9C0FE3-AD1D-1641-8CBD-9590549857EE}"/>
                </a:ext>
              </a:extLst>
            </p:cNvPr>
            <p:cNvSpPr txBox="1"/>
            <p:nvPr/>
          </p:nvSpPr>
          <p:spPr>
            <a:xfrm>
              <a:off x="2885806" y="3167218"/>
              <a:ext cx="147989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Mario </a:t>
              </a:r>
              <a:r>
                <a:rPr lang="en-GB" sz="800" dirty="0" err="1">
                  <a:solidFill>
                    <a:schemeClr val="bg1"/>
                  </a:solidFill>
                </a:rPr>
                <a:t>Tama</a:t>
              </a:r>
              <a:r>
                <a:rPr lang="en-GB" sz="800" dirty="0">
                  <a:solidFill>
                    <a:schemeClr val="bg1"/>
                  </a:solidFill>
                </a:rPr>
                <a:t>/Getty Images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212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16E439F1-881A-1D44-B5B5-65B784449C3B}"/>
              </a:ext>
            </a:extLst>
          </p:cNvPr>
          <p:cNvSpPr txBox="1">
            <a:spLocks/>
          </p:cNvSpPr>
          <p:nvPr/>
        </p:nvSpPr>
        <p:spPr>
          <a:xfrm>
            <a:off x="431801" y="1095375"/>
            <a:ext cx="4140199" cy="3161993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/>
              <a:t>Every Paralympic Games has its very own </a:t>
            </a:r>
            <a:r>
              <a:rPr lang="en-GB" sz="1400" b="1" dirty="0"/>
              <a:t>mascot</a:t>
            </a:r>
            <a:r>
              <a:rPr lang="en-GB" sz="1400" dirty="0"/>
              <a:t>. These are fun characters that get </a:t>
            </a:r>
            <a:br>
              <a:rPr lang="en-GB" sz="1400" dirty="0"/>
            </a:br>
            <a:r>
              <a:rPr lang="en-GB" sz="1400" dirty="0"/>
              <a:t>caught up in the </a:t>
            </a:r>
            <a:r>
              <a:rPr lang="en-GB" sz="1400" b="1" dirty="0"/>
              <a:t>adventure </a:t>
            </a:r>
            <a:r>
              <a:rPr lang="en-GB" sz="1400" dirty="0"/>
              <a:t>and </a:t>
            </a:r>
            <a:r>
              <a:rPr lang="en-GB" sz="1400" b="1" dirty="0"/>
              <a:t>excitement </a:t>
            </a:r>
            <a:br>
              <a:rPr lang="en-GB" sz="1400" b="1" dirty="0"/>
            </a:br>
            <a:r>
              <a:rPr lang="en-GB" sz="1400" dirty="0"/>
              <a:t>of the Games.</a:t>
            </a:r>
          </a:p>
          <a:p>
            <a:pPr marL="0" indent="0">
              <a:buNone/>
            </a:pPr>
            <a:r>
              <a:rPr lang="en-GB" sz="1400" dirty="0"/>
              <a:t>In 2022 the Paralympic Winter Games takes place in Beijing. Here is the mascot for these Games. </a:t>
            </a:r>
          </a:p>
          <a:p>
            <a:pPr marL="0" indent="0">
              <a:buNone/>
            </a:pPr>
            <a:r>
              <a:rPr lang="en-GB" sz="1400" b="1" dirty="0">
                <a:solidFill>
                  <a:srgbClr val="EE334E"/>
                </a:solidFill>
              </a:rPr>
              <a:t>What can you find out about this mascot </a:t>
            </a:r>
            <a:br>
              <a:rPr lang="en-GB" sz="1400" b="1" dirty="0">
                <a:solidFill>
                  <a:srgbClr val="EE334E"/>
                </a:solidFill>
              </a:rPr>
            </a:br>
            <a:r>
              <a:rPr lang="en-GB" sz="1400" b="1" dirty="0">
                <a:solidFill>
                  <a:srgbClr val="EE334E"/>
                </a:solidFill>
              </a:rPr>
              <a:t>and the mascots of previous Games?</a:t>
            </a:r>
            <a:br>
              <a:rPr lang="en-GB" sz="1400" dirty="0"/>
            </a:br>
            <a:endParaRPr lang="en-GB" sz="14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66F472-7D1D-AF40-B870-D36FC88FD0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838280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grpSp>
        <p:nvGrpSpPr>
          <p:cNvPr id="5" name="Group 4" descr="Picture of Shuey Rhon Rhon, the mascot of the Beijing 2022 Paralympic Games.">
            <a:extLst>
              <a:ext uri="{FF2B5EF4-FFF2-40B4-BE49-F238E27FC236}">
                <a16:creationId xmlns:a16="http://schemas.microsoft.com/office/drawing/2014/main" id="{037598A1-7845-284A-B6EB-A99E3306B51C}"/>
              </a:ext>
            </a:extLst>
          </p:cNvPr>
          <p:cNvGrpSpPr/>
          <p:nvPr/>
        </p:nvGrpSpPr>
        <p:grpSpPr>
          <a:xfrm>
            <a:off x="6062853" y="1056166"/>
            <a:ext cx="2536914" cy="3369722"/>
            <a:chOff x="6062853" y="1056166"/>
            <a:chExt cx="2536914" cy="336972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8BD77C-2595-1E4A-821A-2859F2B8BC6A}"/>
                </a:ext>
              </a:extLst>
            </p:cNvPr>
            <p:cNvSpPr txBox="1"/>
            <p:nvPr/>
          </p:nvSpPr>
          <p:spPr>
            <a:xfrm>
              <a:off x="6062853" y="4087334"/>
              <a:ext cx="21980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 err="1"/>
                <a:t>Shuey</a:t>
              </a:r>
              <a:r>
                <a:rPr lang="en-GB" sz="1600" b="1" dirty="0"/>
                <a:t> </a:t>
              </a:r>
              <a:r>
                <a:rPr lang="en-GB" sz="1600" b="1" dirty="0" err="1"/>
                <a:t>Rhon</a:t>
              </a:r>
              <a:r>
                <a:rPr lang="en-GB" sz="1600" b="1" dirty="0"/>
                <a:t> </a:t>
              </a:r>
              <a:r>
                <a:rPr lang="en-GB" sz="1600" b="1" dirty="0" err="1"/>
                <a:t>Rhon</a:t>
              </a:r>
              <a:endParaRPr lang="en-GB" sz="1600" b="1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B578950-42C3-3541-A8FF-E3B1A0C5D698}"/>
                </a:ext>
              </a:extLst>
            </p:cNvPr>
            <p:cNvGrpSpPr/>
            <p:nvPr/>
          </p:nvGrpSpPr>
          <p:grpSpPr>
            <a:xfrm>
              <a:off x="6062854" y="1056166"/>
              <a:ext cx="2536913" cy="2939235"/>
              <a:chOff x="6062854" y="1056166"/>
              <a:chExt cx="2536913" cy="2939235"/>
            </a:xfrm>
          </p:grpSpPr>
          <p:pic>
            <p:nvPicPr>
              <p:cNvPr id="11" name="Picture 10" descr="A picture containing small&#10;&#10;Description automatically generated">
                <a:extLst>
                  <a:ext uri="{FF2B5EF4-FFF2-40B4-BE49-F238E27FC236}">
                    <a16:creationId xmlns:a16="http://schemas.microsoft.com/office/drawing/2014/main" id="{1CECE74A-89B6-2C46-ACFF-88E7E30697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062854" y="1056166"/>
                <a:ext cx="2198037" cy="2939235"/>
              </a:xfrm>
              <a:prstGeom prst="rect">
                <a:avLst/>
              </a:prstGeom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1BB4FC4-898E-7E46-896C-0D34BD386875}"/>
                  </a:ext>
                </a:extLst>
              </p:cNvPr>
              <p:cNvSpPr txBox="1"/>
              <p:nvPr/>
            </p:nvSpPr>
            <p:spPr>
              <a:xfrm>
                <a:off x="7741840" y="3718202"/>
                <a:ext cx="85792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sz="800" dirty="0"/>
                  <a:t>© Beijing 2022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624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16E439F1-881A-1D44-B5B5-65B784449C3B}"/>
              </a:ext>
            </a:extLst>
          </p:cNvPr>
          <p:cNvSpPr txBox="1">
            <a:spLocks/>
          </p:cNvSpPr>
          <p:nvPr/>
        </p:nvSpPr>
        <p:spPr>
          <a:xfrm>
            <a:off x="431800" y="1419225"/>
            <a:ext cx="3046186" cy="2938170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/>
              <a:t>A lot has </a:t>
            </a:r>
            <a:r>
              <a:rPr lang="en-GB" sz="1400" b="1" dirty="0"/>
              <a:t>changed</a:t>
            </a:r>
            <a:r>
              <a:rPr lang="en-GB" sz="1400" dirty="0"/>
              <a:t> since that very first archery competition that took place so long ago.</a:t>
            </a:r>
          </a:p>
          <a:p>
            <a:pPr marL="0" indent="0">
              <a:buNone/>
            </a:pPr>
            <a:r>
              <a:rPr lang="en-GB" sz="1400" dirty="0"/>
              <a:t>The Paralympic Games have become one of the </a:t>
            </a:r>
            <a:r>
              <a:rPr lang="en-GB" sz="1400" b="1" dirty="0"/>
              <a:t>largest</a:t>
            </a:r>
            <a:r>
              <a:rPr lang="en-GB" sz="1400" dirty="0"/>
              <a:t> sporting events in the world.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8AE8DE-0686-C246-9484-3296056B19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874856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9455646-9089-5240-AC30-02A12D753F71}"/>
              </a:ext>
            </a:extLst>
          </p:cNvPr>
          <p:cNvGrpSpPr/>
          <p:nvPr/>
        </p:nvGrpSpPr>
        <p:grpSpPr>
          <a:xfrm>
            <a:off x="3750505" y="1102580"/>
            <a:ext cx="4817233" cy="3305908"/>
            <a:chOff x="3750505" y="1102580"/>
            <a:chExt cx="4817233" cy="3305908"/>
          </a:xfrm>
        </p:grpSpPr>
        <p:pic>
          <p:nvPicPr>
            <p:cNvPr id="11" name="Picture 10" descr="Photo of wheelchair archers at the Stoke Mandeville Games.">
              <a:extLst>
                <a:ext uri="{FF2B5EF4-FFF2-40B4-BE49-F238E27FC236}">
                  <a16:creationId xmlns:a16="http://schemas.microsoft.com/office/drawing/2014/main" id="{44A083C6-6678-E445-926E-BB8155B023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53043" y="1102580"/>
              <a:ext cx="2364840" cy="1589481"/>
            </a:xfrm>
            <a:prstGeom prst="roundRect">
              <a:avLst>
                <a:gd name="adj" fmla="val 0"/>
              </a:avLst>
            </a:prstGeom>
          </p:spPr>
        </p:pic>
        <p:pic>
          <p:nvPicPr>
            <p:cNvPr id="13" name="Picture 12" descr="Photo of Chuck, a wheelchair rugby player who competes for the USA.">
              <a:extLst>
                <a:ext uri="{FF2B5EF4-FFF2-40B4-BE49-F238E27FC236}">
                  <a16:creationId xmlns:a16="http://schemas.microsoft.com/office/drawing/2014/main" id="{C0050FE0-CEED-4341-AC49-8293506459EE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02899" y="1102580"/>
              <a:ext cx="2364839" cy="1589481"/>
            </a:xfrm>
            <a:prstGeom prst="rect">
              <a:avLst/>
            </a:prstGeom>
          </p:spPr>
        </p:pic>
        <p:pic>
          <p:nvPicPr>
            <p:cNvPr id="14" name="Picture 13" descr="Photo of Hiraku, a Para alpine skier who competes for Japan.">
              <a:extLst>
                <a:ext uri="{FF2B5EF4-FFF2-40B4-BE49-F238E27FC236}">
                  <a16:creationId xmlns:a16="http://schemas.microsoft.com/office/drawing/2014/main" id="{FC2C83AC-4A09-5846-9495-B6FF555D67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02899" y="2806682"/>
              <a:ext cx="2364839" cy="1601806"/>
            </a:xfrm>
            <a:prstGeom prst="rect">
              <a:avLst/>
            </a:prstGeom>
          </p:spPr>
        </p:pic>
        <p:pic>
          <p:nvPicPr>
            <p:cNvPr id="15" name="Picture 14" descr="Photo of Omara and her guide, a Para athlete who competes for Cuba.">
              <a:extLst>
                <a:ext uri="{FF2B5EF4-FFF2-40B4-BE49-F238E27FC236}">
                  <a16:creationId xmlns:a16="http://schemas.microsoft.com/office/drawing/2014/main" id="{4FF5E3A3-84FF-8B43-9331-A6183DD88669}"/>
                </a:ext>
              </a:extLst>
            </p:cNvPr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66"/>
            <a:stretch/>
          </p:blipFill>
          <p:spPr>
            <a:xfrm>
              <a:off x="3750505" y="2806682"/>
              <a:ext cx="2364840" cy="16018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984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93D7B5-72BA-DD4F-93C6-647EB11CE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18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23DE98-B78D-3144-A7C7-AB070EA026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AD6F2C86-DCE2-634C-A539-56BD4F2131A3}"/>
              </a:ext>
            </a:extLst>
          </p:cNvPr>
          <p:cNvSpPr txBox="1">
            <a:spLocks/>
          </p:cNvSpPr>
          <p:nvPr/>
        </p:nvSpPr>
        <p:spPr>
          <a:xfrm>
            <a:off x="431800" y="1419225"/>
            <a:ext cx="2972707" cy="2277783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/>
              <a:t>Do your parents or grandparents, or other family members or friends remember the first Paralympic Games? They took place in Rome, in 1960.  </a:t>
            </a:r>
          </a:p>
          <a:p>
            <a:pPr marL="0" indent="0">
              <a:buNone/>
            </a:pPr>
            <a:r>
              <a:rPr lang="en-GB" sz="1400" b="1" dirty="0">
                <a:solidFill>
                  <a:srgbClr val="EE334E"/>
                </a:solidFill>
              </a:rPr>
              <a:t>Go on… when you get home,</a:t>
            </a:r>
            <a:br>
              <a:rPr lang="en-GB" sz="1400" b="1" dirty="0">
                <a:solidFill>
                  <a:srgbClr val="EE334E"/>
                </a:solidFill>
              </a:rPr>
            </a:br>
            <a:r>
              <a:rPr lang="en-GB" sz="1400" b="1" dirty="0">
                <a:solidFill>
                  <a:srgbClr val="EE334E"/>
                </a:solidFill>
              </a:rPr>
              <a:t>ask them.</a:t>
            </a:r>
            <a:r>
              <a:rPr lang="en-GB" sz="1400" dirty="0">
                <a:solidFill>
                  <a:srgbClr val="EE334E"/>
                </a:solidFill>
              </a:rPr>
              <a:t> 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A3ECAE-CC09-4944-AA8C-FC6B86E546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353647" cy="235449"/>
          </a:xfrm>
        </p:spPr>
        <p:txBody>
          <a:bodyPr/>
          <a:lstStyle/>
          <a:p>
            <a:r>
              <a:rPr lang="en-GB" dirty="0"/>
              <a:t>The PARALYMPIC GAMES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DCA5E6B-33CF-EF43-8F25-82C79E945B09}"/>
              </a:ext>
            </a:extLst>
          </p:cNvPr>
          <p:cNvGrpSpPr/>
          <p:nvPr/>
        </p:nvGrpSpPr>
        <p:grpSpPr>
          <a:xfrm>
            <a:off x="4730750" y="1419225"/>
            <a:ext cx="3844525" cy="2991739"/>
            <a:chOff x="4730750" y="1419225"/>
            <a:chExt cx="3844525" cy="2991739"/>
          </a:xfrm>
        </p:grpSpPr>
        <p:pic>
          <p:nvPicPr>
            <p:cNvPr id="7" name="Picture 6" descr="Photo of the opening ceremony of the Rome 1960 Paralympic Games.">
              <a:extLst>
                <a:ext uri="{FF2B5EF4-FFF2-40B4-BE49-F238E27FC236}">
                  <a16:creationId xmlns:a16="http://schemas.microsoft.com/office/drawing/2014/main" id="{96232BF6-C5D8-374D-B0C5-D90BE78852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30750" y="1419225"/>
              <a:ext cx="3836989" cy="298926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5A459BC-F749-9A4E-984C-C3A6DABF7913}"/>
                </a:ext>
              </a:extLst>
            </p:cNvPr>
            <p:cNvSpPr txBox="1"/>
            <p:nvPr/>
          </p:nvSpPr>
          <p:spPr>
            <a:xfrm>
              <a:off x="6630511" y="4195520"/>
              <a:ext cx="194476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Italian Institute for Disabled Workers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803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93D7B5-72BA-DD4F-93C6-647EB11CE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23DE98-B78D-3144-A7C7-AB070EA026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AD6F2C86-DCE2-634C-A539-56BD4F2131A3}"/>
              </a:ext>
            </a:extLst>
          </p:cNvPr>
          <p:cNvSpPr txBox="1">
            <a:spLocks/>
          </p:cNvSpPr>
          <p:nvPr/>
        </p:nvSpPr>
        <p:spPr>
          <a:xfrm>
            <a:off x="431800" y="1419225"/>
            <a:ext cx="3748313" cy="2348921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/>
              <a:t>And don’t forget… look out for the Para athletes competing in the upcoming Paralympic Games!</a:t>
            </a:r>
          </a:p>
          <a:p>
            <a:pPr marL="0" indent="0">
              <a:buNone/>
            </a:pPr>
            <a:r>
              <a:rPr lang="en-GB" sz="1400" b="1" dirty="0">
                <a:solidFill>
                  <a:srgbClr val="EE334E"/>
                </a:solidFill>
              </a:rPr>
              <a:t>They’ll all be trying to be </a:t>
            </a:r>
            <a:br>
              <a:rPr lang="en-GB" sz="1400" b="1" dirty="0">
                <a:solidFill>
                  <a:srgbClr val="EE334E"/>
                </a:solidFill>
              </a:rPr>
            </a:br>
            <a:r>
              <a:rPr lang="en-GB" sz="1400" b="1" dirty="0">
                <a:solidFill>
                  <a:srgbClr val="EE334E"/>
                </a:solidFill>
              </a:rPr>
              <a:t>the best they can be.</a:t>
            </a:r>
          </a:p>
        </p:txBody>
      </p:sp>
      <p:pic>
        <p:nvPicPr>
          <p:cNvPr id="8" name="Picture 7" descr="Several photos of Para athletes in various sports.">
            <a:extLst>
              <a:ext uri="{FF2B5EF4-FFF2-40B4-BE49-F238E27FC236}">
                <a16:creationId xmlns:a16="http://schemas.microsoft.com/office/drawing/2014/main" id="{862DE946-6687-5948-8611-91B242C69A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5287" y="1416996"/>
            <a:ext cx="4522536" cy="299407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55F14F-EFB3-4F45-BDCC-B0371D91EE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289639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F917A89-7CEC-AE45-B0E9-DF98A157BB5B}"/>
              </a:ext>
            </a:extLst>
          </p:cNvPr>
          <p:cNvSpPr/>
          <p:nvPr/>
        </p:nvSpPr>
        <p:spPr>
          <a:xfrm>
            <a:off x="3953933" y="3014134"/>
            <a:ext cx="2256017" cy="146773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Content Placeholder 10">
            <a:extLst>
              <a:ext uri="{FF2B5EF4-FFF2-40B4-BE49-F238E27FC236}">
                <a16:creationId xmlns:a16="http://schemas.microsoft.com/office/drawing/2014/main" id="{E7207A0E-9E3F-EA41-8F1A-524BCE0E6B2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73"/>
          <a:stretch/>
        </p:blipFill>
        <p:spPr>
          <a:xfrm>
            <a:off x="4035287" y="3034748"/>
            <a:ext cx="2160104" cy="1399398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BD93F0E-7A09-5E43-96E6-DFE54442225D}"/>
              </a:ext>
            </a:extLst>
          </p:cNvPr>
          <p:cNvSpPr/>
          <p:nvPr/>
        </p:nvSpPr>
        <p:spPr>
          <a:xfrm>
            <a:off x="4841905" y="1346200"/>
            <a:ext cx="1647445" cy="165700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5FEEC7-2738-624A-901A-1EDB92A5F95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6329" y="1416334"/>
            <a:ext cx="1647445" cy="159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7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Photo of the Para athlete, Vanessa Low.">
            <a:extLst>
              <a:ext uri="{FF2B5EF4-FFF2-40B4-BE49-F238E27FC236}">
                <a16:creationId xmlns:a16="http://schemas.microsoft.com/office/drawing/2014/main" id="{148FCBC9-2D7D-8341-ADE7-FC75D4714A8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6904" y="1095375"/>
            <a:ext cx="3852863" cy="3322638"/>
          </a:xfr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BAADAD-85EE-A844-9A0B-7CAC5E430B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6432639" cy="235449"/>
          </a:xfrm>
        </p:spPr>
        <p:txBody>
          <a:bodyPr/>
          <a:lstStyle/>
          <a:p>
            <a:r>
              <a:rPr lang="en-GB" dirty="0"/>
              <a:t>The PARALYMPIC GAMES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7B3156-3B95-E84B-8D99-BCBCAF8A6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2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9B18809-4259-6C4E-86EB-5F2EEDA67B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C3C8329-344A-D640-9BC1-E2982A43995D}"/>
              </a:ext>
            </a:extLst>
          </p:cNvPr>
          <p:cNvSpPr txBox="1">
            <a:spLocks/>
          </p:cNvSpPr>
          <p:nvPr/>
        </p:nvSpPr>
        <p:spPr>
          <a:xfrm>
            <a:off x="1031908" y="1660530"/>
            <a:ext cx="3016156" cy="2561261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420"/>
              </a:lnSpc>
              <a:buNone/>
            </a:pPr>
            <a:r>
              <a:rPr lang="en-GB" sz="1800" b="1" dirty="0">
                <a:solidFill>
                  <a:srgbClr val="EE334E"/>
                </a:solidFill>
              </a:rPr>
              <a:t>Hello everybody. </a:t>
            </a:r>
            <a:br>
              <a:rPr lang="en-GB" sz="1800" b="1" dirty="0">
                <a:solidFill>
                  <a:srgbClr val="EE334E"/>
                </a:solidFill>
              </a:rPr>
            </a:br>
            <a:r>
              <a:rPr lang="en-GB" sz="1800" b="1" dirty="0">
                <a:solidFill>
                  <a:srgbClr val="EE334E"/>
                </a:solidFill>
              </a:rPr>
              <a:t>My name is Vanessa. </a:t>
            </a:r>
            <a:br>
              <a:rPr lang="en-GB" sz="1800" b="1" dirty="0">
                <a:solidFill>
                  <a:srgbClr val="EE334E"/>
                </a:solidFill>
              </a:rPr>
            </a:br>
            <a:r>
              <a:rPr lang="en-GB" sz="1800" b="1" dirty="0">
                <a:solidFill>
                  <a:srgbClr val="EE334E"/>
                </a:solidFill>
              </a:rPr>
              <a:t>I’m a Paralympian.</a:t>
            </a:r>
          </a:p>
          <a:p>
            <a:pPr marL="0" indent="0">
              <a:lnSpc>
                <a:spcPts val="2420"/>
              </a:lnSpc>
              <a:buNone/>
            </a:pPr>
            <a:r>
              <a:rPr lang="en-GB" sz="1400" dirty="0"/>
              <a:t>I’m going to tell you some fantastic </a:t>
            </a:r>
            <a:br>
              <a:rPr lang="en-GB" sz="1400" dirty="0"/>
            </a:br>
            <a:r>
              <a:rPr lang="en-GB" sz="1400" dirty="0"/>
              <a:t>facts about the </a:t>
            </a:r>
            <a:r>
              <a:rPr lang="en-GB" sz="1400" b="1" dirty="0"/>
              <a:t>Paralympic Games</a:t>
            </a:r>
            <a:r>
              <a:rPr lang="en-GB" sz="1400" cap="all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29E716-C701-7049-B3A1-909C73C14D62}"/>
              </a:ext>
            </a:extLst>
          </p:cNvPr>
          <p:cNvSpPr txBox="1"/>
          <p:nvPr/>
        </p:nvSpPr>
        <p:spPr>
          <a:xfrm>
            <a:off x="6228605" y="4201913"/>
            <a:ext cx="23711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Atsushi </a:t>
            </a:r>
            <a:r>
              <a:rPr lang="en-GB" sz="800" dirty="0" err="1">
                <a:solidFill>
                  <a:schemeClr val="bg1"/>
                </a:solidFill>
              </a:rPr>
              <a:t>Tomura</a:t>
            </a:r>
            <a:r>
              <a:rPr lang="en-GB" sz="800" dirty="0">
                <a:solidFill>
                  <a:schemeClr val="bg1"/>
                </a:solidFill>
              </a:rPr>
              <a:t>/Getty Images for Tokyo 2020</a:t>
            </a:r>
          </a:p>
        </p:txBody>
      </p:sp>
      <p:pic>
        <p:nvPicPr>
          <p:cNvPr id="14" name="Picture 13" descr="Shape, arrow&#10;&#10;Description automatically generated">
            <a:extLst>
              <a:ext uri="{FF2B5EF4-FFF2-40B4-BE49-F238E27FC236}">
                <a16:creationId xmlns:a16="http://schemas.microsoft.com/office/drawing/2014/main" id="{26DA6D87-5B7C-DF48-84C9-2BB2FE7779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947" y="1204045"/>
            <a:ext cx="3994150" cy="335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558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FEA65-E80B-7146-9135-11B347EEF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3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ADC92B-4096-DB4C-B7C3-4B361255FF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4120871-460D-0E47-B85C-F1A72B8914AB}"/>
              </a:ext>
            </a:extLst>
          </p:cNvPr>
          <p:cNvSpPr txBox="1">
            <a:spLocks/>
          </p:cNvSpPr>
          <p:nvPr/>
        </p:nvSpPr>
        <p:spPr>
          <a:xfrm>
            <a:off x="544233" y="3664922"/>
            <a:ext cx="2767767" cy="445992"/>
          </a:xfrm>
          <a:prstGeom prst="rect">
            <a:avLst/>
          </a:prstGeom>
        </p:spPr>
        <p:txBody>
          <a:bodyPr l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cap="all" dirty="0">
                <a:solidFill>
                  <a:srgbClr val="EE334E"/>
                </a:solidFill>
              </a:rPr>
              <a:t>On your marks…</a:t>
            </a:r>
            <a:endParaRPr lang="en-GB" cap="all" dirty="0">
              <a:solidFill>
                <a:srgbClr val="EE334E"/>
              </a:solidFill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F2C0C60-1FB5-A140-8BCC-82BD1BC1B806}"/>
              </a:ext>
            </a:extLst>
          </p:cNvPr>
          <p:cNvSpPr txBox="1">
            <a:spLocks/>
          </p:cNvSpPr>
          <p:nvPr/>
        </p:nvSpPr>
        <p:spPr>
          <a:xfrm>
            <a:off x="3294207" y="3664922"/>
            <a:ext cx="2570153" cy="445992"/>
          </a:xfrm>
          <a:prstGeom prst="rect">
            <a:avLst/>
          </a:prstGeom>
        </p:spPr>
        <p:txBody>
          <a:bodyPr l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cap="all" dirty="0">
                <a:solidFill>
                  <a:srgbClr val="EE334E"/>
                </a:solidFill>
              </a:rPr>
              <a:t>get set…</a:t>
            </a:r>
            <a:endParaRPr lang="en-GB" cap="all" dirty="0">
              <a:solidFill>
                <a:srgbClr val="EE334E"/>
              </a:solidFill>
            </a:endParaRP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7D0982B9-50DD-5A4E-BBFA-FCCBC54D59B5}"/>
              </a:ext>
            </a:extLst>
          </p:cNvPr>
          <p:cNvSpPr txBox="1">
            <a:spLocks/>
          </p:cNvSpPr>
          <p:nvPr/>
        </p:nvSpPr>
        <p:spPr>
          <a:xfrm>
            <a:off x="6064635" y="3664922"/>
            <a:ext cx="2570153" cy="445992"/>
          </a:xfrm>
          <a:prstGeom prst="rect">
            <a:avLst/>
          </a:prstGeom>
        </p:spPr>
        <p:txBody>
          <a:bodyPr l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cap="all" dirty="0">
                <a:solidFill>
                  <a:srgbClr val="EE334E"/>
                </a:solidFill>
              </a:rPr>
              <a:t>here we go…</a:t>
            </a:r>
            <a:endParaRPr lang="en-GB" cap="all" dirty="0">
              <a:solidFill>
                <a:srgbClr val="EE334E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BE3C6C5-F705-6548-B4CD-EEE10FB0C6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3" y="342000"/>
            <a:ext cx="5269974" cy="235449"/>
          </a:xfrm>
        </p:spPr>
        <p:txBody>
          <a:bodyPr/>
          <a:lstStyle/>
          <a:p>
            <a:r>
              <a:rPr lang="en-GB" dirty="0"/>
              <a:t>The PARALYMPIC GAMES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AB8B520-0B88-E446-BA9E-8999B613BE4D}"/>
              </a:ext>
            </a:extLst>
          </p:cNvPr>
          <p:cNvGrpSpPr/>
          <p:nvPr/>
        </p:nvGrpSpPr>
        <p:grpSpPr>
          <a:xfrm>
            <a:off x="6064635" y="1426831"/>
            <a:ext cx="2535132" cy="1944000"/>
            <a:chOff x="6064635" y="1426831"/>
            <a:chExt cx="2535132" cy="1944000"/>
          </a:xfrm>
        </p:grpSpPr>
        <p:pic>
          <p:nvPicPr>
            <p:cNvPr id="12" name="Picture 11" descr="Photo of Para athletes.">
              <a:extLst>
                <a:ext uri="{FF2B5EF4-FFF2-40B4-BE49-F238E27FC236}">
                  <a16:creationId xmlns:a16="http://schemas.microsoft.com/office/drawing/2014/main" id="{7B041E42-278C-2448-A25C-8E442C476E38}"/>
                </a:ext>
              </a:extLst>
            </p:cNvPr>
            <p:cNvPicPr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78" t="-74"/>
            <a:stretch/>
          </p:blipFill>
          <p:spPr>
            <a:xfrm>
              <a:off x="6064635" y="1426831"/>
              <a:ext cx="2535132" cy="1944000"/>
            </a:xfrm>
            <a:prstGeom prst="round2DiagRect">
              <a:avLst>
                <a:gd name="adj1" fmla="val 0"/>
                <a:gd name="adj2" fmla="val 0"/>
              </a:avLst>
            </a:prstGeom>
            <a:ln w="88900" cap="sq">
              <a:noFill/>
              <a:miter lim="800000"/>
            </a:ln>
            <a:effectLst/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FE4C6B1-86BF-E24F-9066-00213409F31F}"/>
                </a:ext>
              </a:extLst>
            </p:cNvPr>
            <p:cNvSpPr txBox="1"/>
            <p:nvPr/>
          </p:nvSpPr>
          <p:spPr>
            <a:xfrm>
              <a:off x="7437269" y="3155387"/>
              <a:ext cx="116249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2000 Getty Images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DCDEA1A-11E5-7043-B8D2-1B0393E42888}"/>
              </a:ext>
            </a:extLst>
          </p:cNvPr>
          <p:cNvGrpSpPr/>
          <p:nvPr/>
        </p:nvGrpSpPr>
        <p:grpSpPr>
          <a:xfrm>
            <a:off x="3312000" y="1419225"/>
            <a:ext cx="2520000" cy="1951606"/>
            <a:chOff x="3312000" y="1419225"/>
            <a:chExt cx="2520000" cy="1951606"/>
          </a:xfrm>
        </p:grpSpPr>
        <p:pic>
          <p:nvPicPr>
            <p:cNvPr id="13" name="Picture 12" descr="Photo of a Para alpine skier.">
              <a:extLst>
                <a:ext uri="{FF2B5EF4-FFF2-40B4-BE49-F238E27FC236}">
                  <a16:creationId xmlns:a16="http://schemas.microsoft.com/office/drawing/2014/main" id="{A1E8193A-8092-414F-A762-1124A00870B2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12000" y="1419225"/>
              <a:ext cx="2520000" cy="194400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CCE8C45-FBC2-4342-9619-473BF7495821}"/>
                </a:ext>
              </a:extLst>
            </p:cNvPr>
            <p:cNvSpPr txBox="1"/>
            <p:nvPr/>
          </p:nvSpPr>
          <p:spPr>
            <a:xfrm>
              <a:off x="4851428" y="3155387"/>
              <a:ext cx="9765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Andrea </a:t>
              </a:r>
              <a:r>
                <a:rPr lang="en-GB" sz="800" dirty="0" err="1">
                  <a:solidFill>
                    <a:schemeClr val="bg1"/>
                  </a:solidFill>
                </a:rPr>
                <a:t>Carloni</a:t>
              </a:r>
              <a:endParaRPr lang="en-GB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7FC33E0-4206-F04B-BF47-624F5554BA57}"/>
              </a:ext>
            </a:extLst>
          </p:cNvPr>
          <p:cNvGrpSpPr/>
          <p:nvPr/>
        </p:nvGrpSpPr>
        <p:grpSpPr>
          <a:xfrm>
            <a:off x="544233" y="1426831"/>
            <a:ext cx="2520000" cy="1944000"/>
            <a:chOff x="544233" y="1426831"/>
            <a:chExt cx="2520000" cy="1944000"/>
          </a:xfrm>
        </p:grpSpPr>
        <p:pic>
          <p:nvPicPr>
            <p:cNvPr id="11" name="Picture 10" descr="Photo of Para swimmers.">
              <a:extLst>
                <a:ext uri="{FF2B5EF4-FFF2-40B4-BE49-F238E27FC236}">
                  <a16:creationId xmlns:a16="http://schemas.microsoft.com/office/drawing/2014/main" id="{1E9B2A81-EE3B-4948-95AB-4DAA8820EA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5"/>
            <a:stretch/>
          </p:blipFill>
          <p:spPr>
            <a:xfrm>
              <a:off x="544233" y="1426831"/>
              <a:ext cx="2520000" cy="1944000"/>
            </a:xfrm>
            <a:prstGeom prst="round2DiagRect">
              <a:avLst>
                <a:gd name="adj1" fmla="val 0"/>
                <a:gd name="adj2" fmla="val 0"/>
              </a:avLst>
            </a:prstGeom>
            <a:ln w="88900" cap="sq">
              <a:noFill/>
              <a:miter lim="800000"/>
            </a:ln>
            <a:effectLst/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4C66599-0520-774A-9C63-E28B951B9EF8}"/>
                </a:ext>
              </a:extLst>
            </p:cNvPr>
            <p:cNvSpPr txBox="1"/>
            <p:nvPr/>
          </p:nvSpPr>
          <p:spPr>
            <a:xfrm>
              <a:off x="1640780" y="3155387"/>
              <a:ext cx="13548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Bob Martin for OIS/IOC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569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247651C-0842-9448-93D7-9D4A6B11A6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800" y="1430109"/>
            <a:ext cx="3991517" cy="2987250"/>
          </a:xfrm>
        </p:spPr>
        <p:txBody>
          <a:bodyPr/>
          <a:lstStyle/>
          <a:p>
            <a:pPr marL="0" indent="0">
              <a:buNone/>
            </a:pPr>
            <a:r>
              <a:rPr lang="en-GB" sz="1400" dirty="0"/>
              <a:t>The roots of the Paralympic Games took hold long before you were born.</a:t>
            </a:r>
          </a:p>
          <a:p>
            <a:pPr marL="0" indent="0">
              <a:buNone/>
            </a:pPr>
            <a:r>
              <a:rPr lang="en-GB" sz="1400" dirty="0"/>
              <a:t>Athletes in </a:t>
            </a:r>
            <a:r>
              <a:rPr lang="en-GB" sz="1400" b="1" dirty="0"/>
              <a:t>wheelchairs </a:t>
            </a:r>
            <a:r>
              <a:rPr lang="en-GB" sz="1400" dirty="0"/>
              <a:t>first competed against each other in a sport called </a:t>
            </a:r>
            <a:r>
              <a:rPr lang="en-GB" sz="1400" b="1" dirty="0"/>
              <a:t>archery</a:t>
            </a:r>
            <a:r>
              <a:rPr lang="en-GB" sz="1400" dirty="0"/>
              <a:t>.</a:t>
            </a:r>
          </a:p>
          <a:p>
            <a:pPr marL="0" indent="0">
              <a:buNone/>
            </a:pPr>
            <a:r>
              <a:rPr lang="en-GB" sz="1400" dirty="0"/>
              <a:t>They had such a great time and enjoyed it so much that more regular competitions were held. As more sports and athletes were added, the</a:t>
            </a:r>
            <a:br>
              <a:rPr lang="en-GB" sz="1400" dirty="0"/>
            </a:br>
            <a:r>
              <a:rPr lang="en-GB" sz="1400" b="1" dirty="0">
                <a:solidFill>
                  <a:srgbClr val="EE334E"/>
                </a:solidFill>
              </a:rPr>
              <a:t>Paralympic Games </a:t>
            </a:r>
            <a:r>
              <a:rPr lang="en-GB" sz="1400" dirty="0"/>
              <a:t>were</a:t>
            </a:r>
            <a:r>
              <a:rPr lang="en-GB" sz="1400" b="1" dirty="0"/>
              <a:t> </a:t>
            </a:r>
            <a:r>
              <a:rPr lang="en-GB" sz="1400" b="1" dirty="0">
                <a:solidFill>
                  <a:srgbClr val="EE334E"/>
                </a:solidFill>
              </a:rPr>
              <a:t>officially born </a:t>
            </a:r>
            <a:r>
              <a:rPr lang="en-GB" sz="1400" dirty="0"/>
              <a:t>in </a:t>
            </a:r>
            <a:r>
              <a:rPr lang="en-GB" sz="2300" b="1" dirty="0">
                <a:solidFill>
                  <a:srgbClr val="EE334E"/>
                </a:solidFill>
              </a:rPr>
              <a:t>1960</a:t>
            </a:r>
            <a:r>
              <a:rPr lang="en-GB" sz="1400" dirty="0"/>
              <a:t>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9038DB-EB5A-454C-8918-F5D938592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C4399-62ED-8D49-9FF7-DDE3B14D3E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88B0654-0BBB-2845-A0FA-B64B2BEA3D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856567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pic>
        <p:nvPicPr>
          <p:cNvPr id="11" name="Picture Placeholder 7" descr="Photo of wheelchair archers at the Stoke Mandeville Games.">
            <a:extLst>
              <a:ext uri="{FF2B5EF4-FFF2-40B4-BE49-F238E27FC236}">
                <a16:creationId xmlns:a16="http://schemas.microsoft.com/office/drawing/2014/main" id="{F08C0216-58D4-DE45-AC49-D4C69DFB517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8409" y="1095375"/>
            <a:ext cx="3409329" cy="3313818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3CDC390-B5B9-3944-B24F-4DDA8C0521E0}"/>
              </a:ext>
            </a:extLst>
          </p:cNvPr>
          <p:cNvSpPr txBox="1"/>
          <p:nvPr/>
        </p:nvSpPr>
        <p:spPr>
          <a:xfrm>
            <a:off x="7415685" y="4193749"/>
            <a:ext cx="11432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Christopher Payne</a:t>
            </a:r>
          </a:p>
        </p:txBody>
      </p:sp>
    </p:spTree>
    <p:extLst>
      <p:ext uri="{BB962C8B-B14F-4D97-AF65-F5344CB8AC3E}">
        <p14:creationId xmlns:p14="http://schemas.microsoft.com/office/powerpoint/2010/main" val="317656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Photo of Para athletes.">
            <a:extLst>
              <a:ext uri="{FF2B5EF4-FFF2-40B4-BE49-F238E27FC236}">
                <a16:creationId xmlns:a16="http://schemas.microsoft.com/office/drawing/2014/main" id="{ABC18091-DEB0-9C4D-A0E2-A7D813D28C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67" t="18095" r="4315" b="10662"/>
          <a:stretch/>
        </p:blipFill>
        <p:spPr>
          <a:xfrm>
            <a:off x="3706878" y="3019146"/>
            <a:ext cx="2359711" cy="1152000"/>
          </a:xfrm>
          <a:prstGeom prst="rect">
            <a:avLst/>
          </a:prstGeom>
        </p:spPr>
      </p:pic>
      <p:pic>
        <p:nvPicPr>
          <p:cNvPr id="24" name="Picture 23" descr="Photo of wheelchair basketball players.">
            <a:extLst>
              <a:ext uri="{FF2B5EF4-FFF2-40B4-BE49-F238E27FC236}">
                <a16:creationId xmlns:a16="http://schemas.microsoft.com/office/drawing/2014/main" id="{9232B664-3E06-BA4E-AE82-432799CEB6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71" t="13745" r="4363" b="8705"/>
          <a:stretch/>
        </p:blipFill>
        <p:spPr>
          <a:xfrm>
            <a:off x="3706878" y="1419224"/>
            <a:ext cx="2359711" cy="1143547"/>
          </a:xfrm>
          <a:prstGeom prst="rect">
            <a:avLst/>
          </a:prstGeom>
        </p:spPr>
      </p:pic>
      <p:pic>
        <p:nvPicPr>
          <p:cNvPr id="26" name="Picture 25" descr="Photo of wheelchair fencers.">
            <a:extLst>
              <a:ext uri="{FF2B5EF4-FFF2-40B4-BE49-F238E27FC236}">
                <a16:creationId xmlns:a16="http://schemas.microsoft.com/office/drawing/2014/main" id="{2A2BC312-29AC-8440-BD46-BAFC0507FD9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95" t="13696" r="4565" b="24618"/>
          <a:stretch/>
        </p:blipFill>
        <p:spPr>
          <a:xfrm>
            <a:off x="6285959" y="1419225"/>
            <a:ext cx="2313808" cy="1143547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BDE590-133D-8F4F-BA32-9B78E5ED15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800" y="1419226"/>
            <a:ext cx="3011196" cy="1307318"/>
          </a:xfrm>
        </p:spPr>
        <p:txBody>
          <a:bodyPr/>
          <a:lstStyle/>
          <a:p>
            <a:pPr marL="0" indent="0">
              <a:buNone/>
            </a:pPr>
            <a:r>
              <a:rPr lang="en-GB" sz="1400" dirty="0"/>
              <a:t>Over the years athletes with different disabilities competed in more and more sports, such as…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DA7EDE-E06A-B640-877C-B01E29CA9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5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2207DB-6044-D34F-9508-F68B8AAF2D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EF04FF-88D9-B14C-99F5-4A515A77C5C6}"/>
              </a:ext>
            </a:extLst>
          </p:cNvPr>
          <p:cNvSpPr txBox="1"/>
          <p:nvPr/>
        </p:nvSpPr>
        <p:spPr>
          <a:xfrm>
            <a:off x="6249161" y="4212784"/>
            <a:ext cx="2318577" cy="27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EE334E"/>
                </a:solidFill>
              </a:rPr>
              <a:t>JAVELIN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9DA4B9-D7BD-524F-961F-7521C16C0F3F}"/>
              </a:ext>
            </a:extLst>
          </p:cNvPr>
          <p:cNvSpPr txBox="1"/>
          <p:nvPr/>
        </p:nvSpPr>
        <p:spPr>
          <a:xfrm>
            <a:off x="3706880" y="4212784"/>
            <a:ext cx="2359710" cy="27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EE334E"/>
                </a:solidFill>
              </a:rPr>
              <a:t>WHEELCHAIR RACING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AD6D45-50BA-1D4D-9388-752BB06D85C8}"/>
              </a:ext>
            </a:extLst>
          </p:cNvPr>
          <p:cNvSpPr txBox="1"/>
          <p:nvPr/>
        </p:nvSpPr>
        <p:spPr>
          <a:xfrm>
            <a:off x="6285959" y="2604411"/>
            <a:ext cx="2281779" cy="27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EE334E"/>
                </a:solidFill>
              </a:rPr>
              <a:t>WHEELCHAIR FENCING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24A1C0B-74CC-7944-AE86-937FFE4A8453}"/>
              </a:ext>
            </a:extLst>
          </p:cNvPr>
          <p:cNvSpPr txBox="1"/>
          <p:nvPr/>
        </p:nvSpPr>
        <p:spPr>
          <a:xfrm>
            <a:off x="3706880" y="2604411"/>
            <a:ext cx="2359711" cy="27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EE334E"/>
                </a:solidFill>
              </a:rPr>
              <a:t>WHEELCHAIR BASKETBALL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711D05F-C4D4-4F4C-BC51-6192BC3314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307927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CE56D27-607E-E140-9C32-59918A422FDC}"/>
              </a:ext>
            </a:extLst>
          </p:cNvPr>
          <p:cNvGrpSpPr/>
          <p:nvPr/>
        </p:nvGrpSpPr>
        <p:grpSpPr>
          <a:xfrm>
            <a:off x="6268871" y="3019146"/>
            <a:ext cx="2346556" cy="1152000"/>
            <a:chOff x="6268871" y="3019146"/>
            <a:chExt cx="2346556" cy="1152000"/>
          </a:xfrm>
        </p:grpSpPr>
        <p:pic>
          <p:nvPicPr>
            <p:cNvPr id="18" name="Content Placeholder 10" descr="Photo of a Para athlete about to throw the javelin.">
              <a:extLst>
                <a:ext uri="{FF2B5EF4-FFF2-40B4-BE49-F238E27FC236}">
                  <a16:creationId xmlns:a16="http://schemas.microsoft.com/office/drawing/2014/main" id="{E06AF3A8-5FDC-A144-AB68-87ACF8BD96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86" t="4030" r="363" b="13220"/>
            <a:stretch/>
          </p:blipFill>
          <p:spPr>
            <a:xfrm>
              <a:off x="6268871" y="3019146"/>
              <a:ext cx="2298867" cy="1152000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C85E834-88E9-9648-B68E-53C7D2B3457E}"/>
                </a:ext>
              </a:extLst>
            </p:cNvPr>
            <p:cNvSpPr txBox="1"/>
            <p:nvPr/>
          </p:nvSpPr>
          <p:spPr>
            <a:xfrm>
              <a:off x="7799178" y="3948036"/>
              <a:ext cx="8162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NPC Japan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986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6798DE4-B763-3645-ABBB-9AAC0AF68D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383" y="1280079"/>
            <a:ext cx="5191526" cy="663329"/>
          </a:xfrm>
        </p:spPr>
        <p:txBody>
          <a:bodyPr/>
          <a:lstStyle/>
          <a:p>
            <a:pPr marL="0" indent="0">
              <a:buNone/>
            </a:pPr>
            <a:r>
              <a:rPr lang="en-GB" sz="1400" dirty="0"/>
              <a:t>Now, Para athletes compete in lots of different sports that take place every four years in different countries around the world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B0944C-826E-9F41-97AB-9FEEBC8CE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678DE1-3946-AD43-902F-8B59286557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7" name="Text Placeholder 4">
            <a:extLst>
              <a:ext uri="{FF2B5EF4-FFF2-40B4-BE49-F238E27FC236}">
                <a16:creationId xmlns:a16="http://schemas.microsoft.com/office/drawing/2014/main" id="{A6D52B9A-C4D2-3345-807B-B813896BFD3B}"/>
              </a:ext>
            </a:extLst>
          </p:cNvPr>
          <p:cNvSpPr txBox="1">
            <a:spLocks/>
          </p:cNvSpPr>
          <p:nvPr/>
        </p:nvSpPr>
        <p:spPr>
          <a:xfrm>
            <a:off x="431801" y="2241853"/>
            <a:ext cx="8167966" cy="31855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>
                <a:solidFill>
                  <a:srgbClr val="EE334E"/>
                </a:solidFill>
              </a:rPr>
              <a:t>Summer Sports of the Paralympic Games: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E8EE1DC-BE4F-2C44-8613-A6A716C8BA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490807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2CAC436-4ED0-0647-85F6-B59592B6EDC9}"/>
              </a:ext>
            </a:extLst>
          </p:cNvPr>
          <p:cNvGrpSpPr/>
          <p:nvPr/>
        </p:nvGrpSpPr>
        <p:grpSpPr>
          <a:xfrm>
            <a:off x="493108" y="2816629"/>
            <a:ext cx="8176171" cy="1796539"/>
            <a:chOff x="493108" y="2816629"/>
            <a:chExt cx="8176171" cy="1796539"/>
          </a:xfrm>
        </p:grpSpPr>
        <p:pic>
          <p:nvPicPr>
            <p:cNvPr id="8" name="Picture 7" descr="Photo of a Para badminton player.">
              <a:extLst>
                <a:ext uri="{FF2B5EF4-FFF2-40B4-BE49-F238E27FC236}">
                  <a16:creationId xmlns:a16="http://schemas.microsoft.com/office/drawing/2014/main" id="{ABFAE614-1634-9B4D-B82F-82E6FA6918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-1026" b="16744"/>
            <a:stretch/>
          </p:blipFill>
          <p:spPr>
            <a:xfrm>
              <a:off x="6511485" y="3731207"/>
              <a:ext cx="635889" cy="631054"/>
            </a:xfrm>
            <a:prstGeom prst="rect">
              <a:avLst/>
            </a:prstGeom>
          </p:spPr>
        </p:pic>
        <p:pic>
          <p:nvPicPr>
            <p:cNvPr id="12" name="Picture 11" descr="Photo of a Para swimmer.">
              <a:extLst>
                <a:ext uri="{FF2B5EF4-FFF2-40B4-BE49-F238E27FC236}">
                  <a16:creationId xmlns:a16="http://schemas.microsoft.com/office/drawing/2014/main" id="{FC0F58F9-7990-E245-8891-863A0F3ACF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15868" y="3718310"/>
              <a:ext cx="635889" cy="635889"/>
            </a:xfrm>
            <a:prstGeom prst="rect">
              <a:avLst/>
            </a:prstGeom>
          </p:spPr>
        </p:pic>
        <p:pic>
          <p:nvPicPr>
            <p:cNvPr id="14" name="Picture 13" descr="Photo of a Para equestrian athlete.">
              <a:extLst>
                <a:ext uri="{FF2B5EF4-FFF2-40B4-BE49-F238E27FC236}">
                  <a16:creationId xmlns:a16="http://schemas.microsoft.com/office/drawing/2014/main" id="{30656EC9-E9DE-1247-B338-B4FA4812C1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59107" y="2823023"/>
              <a:ext cx="635889" cy="635889"/>
            </a:xfrm>
            <a:prstGeom prst="rect">
              <a:avLst/>
            </a:prstGeom>
          </p:spPr>
        </p:pic>
        <p:pic>
          <p:nvPicPr>
            <p:cNvPr id="16" name="Picture 15" descr="Photo of a Para canoeist.">
              <a:extLst>
                <a:ext uri="{FF2B5EF4-FFF2-40B4-BE49-F238E27FC236}">
                  <a16:creationId xmlns:a16="http://schemas.microsoft.com/office/drawing/2014/main" id="{5F354FCB-8A77-B249-95E5-DCD1F25B42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64901" y="2832859"/>
              <a:ext cx="635889" cy="635889"/>
            </a:xfrm>
            <a:prstGeom prst="rect">
              <a:avLst/>
            </a:prstGeom>
          </p:spPr>
        </p:pic>
        <p:pic>
          <p:nvPicPr>
            <p:cNvPr id="18" name="Picture 17" descr="Photo of a Para weightlifter.">
              <a:extLst>
                <a:ext uri="{FF2B5EF4-FFF2-40B4-BE49-F238E27FC236}">
                  <a16:creationId xmlns:a16="http://schemas.microsoft.com/office/drawing/2014/main" id="{15A41C7C-EDA4-6140-82CC-E1D591188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65764" y="2816629"/>
              <a:ext cx="640155" cy="640155"/>
            </a:xfrm>
            <a:prstGeom prst="rect">
              <a:avLst/>
            </a:prstGeom>
          </p:spPr>
        </p:pic>
        <p:pic>
          <p:nvPicPr>
            <p:cNvPr id="20" name="Picture 19" descr="Photo of a Para rower.">
              <a:extLst>
                <a:ext uri="{FF2B5EF4-FFF2-40B4-BE49-F238E27FC236}">
                  <a16:creationId xmlns:a16="http://schemas.microsoft.com/office/drawing/2014/main" id="{00056CFD-185E-AD48-ACC5-FE708E35A2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6497" y="2820894"/>
              <a:ext cx="635889" cy="635889"/>
            </a:xfrm>
            <a:prstGeom prst="rect">
              <a:avLst/>
            </a:prstGeom>
          </p:spPr>
        </p:pic>
        <p:pic>
          <p:nvPicPr>
            <p:cNvPr id="22" name="Picture 21" descr="Photo of wheelchair rugby players.">
              <a:extLst>
                <a:ext uri="{FF2B5EF4-FFF2-40B4-BE49-F238E27FC236}">
                  <a16:creationId xmlns:a16="http://schemas.microsoft.com/office/drawing/2014/main" id="{92F35C3B-694F-2B4F-BE02-A5BE0AEF60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29852" y="3718310"/>
              <a:ext cx="637200" cy="635889"/>
            </a:xfrm>
            <a:prstGeom prst="rect">
              <a:avLst/>
            </a:prstGeom>
          </p:spPr>
        </p:pic>
        <p:pic>
          <p:nvPicPr>
            <p:cNvPr id="24" name="Picture 23" descr="Photo of a shooting Para sport athlete.">
              <a:extLst>
                <a:ext uri="{FF2B5EF4-FFF2-40B4-BE49-F238E27FC236}">
                  <a16:creationId xmlns:a16="http://schemas.microsoft.com/office/drawing/2014/main" id="{09BB5478-2A53-014C-8B1A-5382D588E9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87437" y="2823022"/>
              <a:ext cx="635889" cy="635889"/>
            </a:xfrm>
            <a:prstGeom prst="rect">
              <a:avLst/>
            </a:prstGeom>
          </p:spPr>
        </p:pic>
        <p:pic>
          <p:nvPicPr>
            <p:cNvPr id="26" name="Picture 25" descr="Photo of Para cyclists.">
              <a:extLst>
                <a:ext uri="{FF2B5EF4-FFF2-40B4-BE49-F238E27FC236}">
                  <a16:creationId xmlns:a16="http://schemas.microsoft.com/office/drawing/2014/main" id="{C4561ED9-4091-EF45-8AC3-E2A64EE14F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9962" y="3718310"/>
              <a:ext cx="635889" cy="635889"/>
            </a:xfrm>
            <a:prstGeom prst="rect">
              <a:avLst/>
            </a:prstGeom>
          </p:spPr>
        </p:pic>
        <p:pic>
          <p:nvPicPr>
            <p:cNvPr id="28" name="Picture 27" descr="Photo of Para football 5-a-side players.">
              <a:extLst>
                <a:ext uri="{FF2B5EF4-FFF2-40B4-BE49-F238E27FC236}">
                  <a16:creationId xmlns:a16="http://schemas.microsoft.com/office/drawing/2014/main" id="{765A0345-4E5F-C84B-A2D1-9A38883A70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3307" y="3719465"/>
              <a:ext cx="635889" cy="635889"/>
            </a:xfrm>
            <a:prstGeom prst="rect">
              <a:avLst/>
            </a:prstGeom>
          </p:spPr>
        </p:pic>
        <p:pic>
          <p:nvPicPr>
            <p:cNvPr id="30" name="Picture 29" descr="Photo of a Para triathlete.">
              <a:extLst>
                <a:ext uri="{FF2B5EF4-FFF2-40B4-BE49-F238E27FC236}">
                  <a16:creationId xmlns:a16="http://schemas.microsoft.com/office/drawing/2014/main" id="{85D218B6-95E8-8C44-B47E-4FA36698A2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/>
            <a:stretch/>
          </p:blipFill>
          <p:spPr>
            <a:xfrm>
              <a:off x="495082" y="3719235"/>
              <a:ext cx="635889" cy="635889"/>
            </a:xfrm>
            <a:prstGeom prst="rect">
              <a:avLst/>
            </a:prstGeom>
          </p:spPr>
        </p:pic>
        <p:pic>
          <p:nvPicPr>
            <p:cNvPr id="32" name="Picture 31" descr="Photo of a Para table tennis player.">
              <a:extLst>
                <a:ext uri="{FF2B5EF4-FFF2-40B4-BE49-F238E27FC236}">
                  <a16:creationId xmlns:a16="http://schemas.microsoft.com/office/drawing/2014/main" id="{EAB59590-6A2F-CB49-BEF7-7DB614C0F2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67"/>
            <a:stretch/>
          </p:blipFill>
          <p:spPr>
            <a:xfrm>
              <a:off x="4972617" y="3718310"/>
              <a:ext cx="635889" cy="635889"/>
            </a:xfrm>
            <a:prstGeom prst="rect">
              <a:avLst/>
            </a:prstGeom>
          </p:spPr>
        </p:pic>
        <p:pic>
          <p:nvPicPr>
            <p:cNvPr id="34" name="Picture 33" descr="Photo of two Para judo athletes.">
              <a:extLst>
                <a:ext uri="{FF2B5EF4-FFF2-40B4-BE49-F238E27FC236}">
                  <a16:creationId xmlns:a16="http://schemas.microsoft.com/office/drawing/2014/main" id="{C68B20E4-6EE9-A942-ACDE-A5AEA92DA4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09318" y="2820308"/>
              <a:ext cx="635889" cy="636476"/>
            </a:xfrm>
            <a:prstGeom prst="rect">
              <a:avLst/>
            </a:prstGeom>
          </p:spPr>
        </p:pic>
        <p:pic>
          <p:nvPicPr>
            <p:cNvPr id="36" name="Picture 35" descr="Photo of Sitting Volleyball players.">
              <a:extLst>
                <a:ext uri="{FF2B5EF4-FFF2-40B4-BE49-F238E27FC236}">
                  <a16:creationId xmlns:a16="http://schemas.microsoft.com/office/drawing/2014/main" id="{3993FA29-37E3-574D-892A-B8DB6D196D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5"/>
            <a:stretch/>
          </p:blipFill>
          <p:spPr>
            <a:xfrm>
              <a:off x="2725841" y="2832858"/>
              <a:ext cx="635889" cy="635889"/>
            </a:xfrm>
            <a:prstGeom prst="rect">
              <a:avLst/>
            </a:prstGeom>
          </p:spPr>
        </p:pic>
        <p:pic>
          <p:nvPicPr>
            <p:cNvPr id="38" name="Picture 37" descr="Photo of Goalball players.">
              <a:extLst>
                <a:ext uri="{FF2B5EF4-FFF2-40B4-BE49-F238E27FC236}">
                  <a16:creationId xmlns:a16="http://schemas.microsoft.com/office/drawing/2014/main" id="{558AE99E-E273-1444-B2BE-3C222E463C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4171" y="3731207"/>
              <a:ext cx="635889" cy="635889"/>
            </a:xfrm>
            <a:prstGeom prst="rect">
              <a:avLst/>
            </a:prstGeom>
          </p:spPr>
        </p:pic>
        <p:pic>
          <p:nvPicPr>
            <p:cNvPr id="40" name="Picture 39" descr="Photo of wheelchair basketball players.">
              <a:extLst>
                <a:ext uri="{FF2B5EF4-FFF2-40B4-BE49-F238E27FC236}">
                  <a16:creationId xmlns:a16="http://schemas.microsoft.com/office/drawing/2014/main" id="{B40A8E49-578D-B245-A4BE-D4AAA08542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605"/>
            <a:stretch/>
          </p:blipFill>
          <p:spPr>
            <a:xfrm>
              <a:off x="8011838" y="3718310"/>
              <a:ext cx="635889" cy="635889"/>
            </a:xfrm>
            <a:prstGeom prst="rect">
              <a:avLst/>
            </a:prstGeom>
          </p:spPr>
        </p:pic>
        <p:pic>
          <p:nvPicPr>
            <p:cNvPr id="42" name="Picture 41" descr="Photo of Boccia players.">
              <a:extLst>
                <a:ext uri="{FF2B5EF4-FFF2-40B4-BE49-F238E27FC236}">
                  <a16:creationId xmlns:a16="http://schemas.microsoft.com/office/drawing/2014/main" id="{CB070D17-8ACF-C64B-9A17-2E8CCEB467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67597" y="3718310"/>
              <a:ext cx="635889" cy="635889"/>
            </a:xfrm>
            <a:prstGeom prst="rect">
              <a:avLst/>
            </a:prstGeom>
          </p:spPr>
        </p:pic>
        <p:pic>
          <p:nvPicPr>
            <p:cNvPr id="44" name="Picture 43" descr="Photo of a Para athlete and their guide.">
              <a:extLst>
                <a:ext uri="{FF2B5EF4-FFF2-40B4-BE49-F238E27FC236}">
                  <a16:creationId xmlns:a16="http://schemas.microsoft.com/office/drawing/2014/main" id="{927DD88B-BF55-144F-9469-138B90B2E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14211" y="2832859"/>
              <a:ext cx="643175" cy="640800"/>
            </a:xfrm>
            <a:prstGeom prst="rect">
              <a:avLst/>
            </a:prstGeom>
          </p:spPr>
        </p:pic>
        <p:pic>
          <p:nvPicPr>
            <p:cNvPr id="50" name="Picture 49" descr="Photo of two Para taekwondo athletes.">
              <a:extLst>
                <a:ext uri="{FF2B5EF4-FFF2-40B4-BE49-F238E27FC236}">
                  <a16:creationId xmlns:a16="http://schemas.microsoft.com/office/drawing/2014/main" id="{2A374599-C84A-4E47-A7E8-AE6E32C1D395}"/>
                </a:ext>
              </a:extLst>
            </p:cNvPr>
            <p:cNvPicPr>
              <a:picLocks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8377" y="2823022"/>
              <a:ext cx="635889" cy="635889"/>
            </a:xfrm>
            <a:prstGeom prst="roundRect">
              <a:avLst>
                <a:gd name="adj" fmla="val 0"/>
              </a:avLst>
            </a:prstGeom>
          </p:spPr>
        </p:pic>
        <p:pic>
          <p:nvPicPr>
            <p:cNvPr id="51" name="Picture 50" descr="T1 U1_PPT New Young_Slide6_Images v2.ai">
              <a:extLst>
                <a:ext uri="{FF2B5EF4-FFF2-40B4-BE49-F238E27FC236}">
                  <a16:creationId xmlns:a16="http://schemas.microsoft.com/office/drawing/2014/main" id="{518FB6CE-FFC0-874B-A24F-CBCED8B0B5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16137" y="2827365"/>
              <a:ext cx="635889" cy="635889"/>
            </a:xfrm>
            <a:prstGeom prst="rect">
              <a:avLst/>
            </a:prstGeom>
          </p:spPr>
        </p:pic>
        <p:pic>
          <p:nvPicPr>
            <p:cNvPr id="10" name="Picture 9" descr="Photo of a Para archer.">
              <a:extLst>
                <a:ext uri="{FF2B5EF4-FFF2-40B4-BE49-F238E27FC236}">
                  <a16:creationId xmlns:a16="http://schemas.microsoft.com/office/drawing/2014/main" id="{CB7FFD4A-9BC1-C94D-850B-BF45FD5C14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"/>
            <a:stretch/>
          </p:blipFill>
          <p:spPr>
            <a:xfrm>
              <a:off x="495082" y="2846991"/>
              <a:ext cx="635889" cy="635889"/>
            </a:xfrm>
            <a:prstGeom prst="rect">
              <a:avLst/>
            </a:prstGeom>
          </p:spPr>
        </p:pic>
        <p:pic>
          <p:nvPicPr>
            <p:cNvPr id="52" name="Picture 51" descr="T1 U1_PPT New Young_Slide6_Images v2.ai">
              <a:extLst>
                <a:ext uri="{FF2B5EF4-FFF2-40B4-BE49-F238E27FC236}">
                  <a16:creationId xmlns:a16="http://schemas.microsoft.com/office/drawing/2014/main" id="{7C016F72-3D49-A64D-8910-0802825724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68534" y="3718310"/>
              <a:ext cx="635889" cy="635889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D03CBBC-537E-FE48-A845-3F75EA8D3EAA}"/>
                </a:ext>
              </a:extLst>
            </p:cNvPr>
            <p:cNvSpPr txBox="1"/>
            <p:nvPr/>
          </p:nvSpPr>
          <p:spPr>
            <a:xfrm>
              <a:off x="493108" y="3480892"/>
              <a:ext cx="631148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ARCHERY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8D79684-1E7E-354E-B049-A0A18247BEE9}"/>
                </a:ext>
              </a:extLst>
            </p:cNvPr>
            <p:cNvSpPr txBox="1"/>
            <p:nvPr/>
          </p:nvSpPr>
          <p:spPr>
            <a:xfrm>
              <a:off x="1218308" y="3480892"/>
              <a:ext cx="635889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ATHLETICS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A6BCE46-FFBE-FC4F-892D-68FE9C8D3314}"/>
                </a:ext>
              </a:extLst>
            </p:cNvPr>
            <p:cNvSpPr txBox="1"/>
            <p:nvPr/>
          </p:nvSpPr>
          <p:spPr>
            <a:xfrm>
              <a:off x="1961035" y="3472219"/>
              <a:ext cx="574527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CANOE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8C5A0DC-DD7F-994C-A3DE-DE1D48F81697}"/>
                </a:ext>
              </a:extLst>
            </p:cNvPr>
            <p:cNvSpPr txBox="1"/>
            <p:nvPr/>
          </p:nvSpPr>
          <p:spPr>
            <a:xfrm>
              <a:off x="2740114" y="3476206"/>
              <a:ext cx="680102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VOLLEYBALL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8F9E67E-C56F-3D47-841D-C6BDAD43062A}"/>
                </a:ext>
              </a:extLst>
            </p:cNvPr>
            <p:cNvSpPr txBox="1"/>
            <p:nvPr/>
          </p:nvSpPr>
          <p:spPr>
            <a:xfrm>
              <a:off x="3456304" y="3480892"/>
              <a:ext cx="665474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EQUESTRIAN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76EBD63-8CE0-F849-AE51-29DE540C731B}"/>
                </a:ext>
              </a:extLst>
            </p:cNvPr>
            <p:cNvSpPr txBox="1"/>
            <p:nvPr/>
          </p:nvSpPr>
          <p:spPr>
            <a:xfrm>
              <a:off x="4215130" y="3473488"/>
              <a:ext cx="665475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ROWING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D03F7AA-4276-A94E-B9BA-F000BC3F21EF}"/>
                </a:ext>
              </a:extLst>
            </p:cNvPr>
            <p:cNvSpPr txBox="1"/>
            <p:nvPr/>
          </p:nvSpPr>
          <p:spPr>
            <a:xfrm>
              <a:off x="4987860" y="3469407"/>
              <a:ext cx="635889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SHOOTING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E724ACF-FA55-D84A-9F6F-67FBF8B6EF8D}"/>
                </a:ext>
              </a:extLst>
            </p:cNvPr>
            <p:cNvSpPr txBox="1"/>
            <p:nvPr/>
          </p:nvSpPr>
          <p:spPr>
            <a:xfrm>
              <a:off x="5754355" y="3467280"/>
              <a:ext cx="678583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TAEKWONDO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F0F15F2-3D39-3F4A-B8A7-16F7B156652A}"/>
                </a:ext>
              </a:extLst>
            </p:cNvPr>
            <p:cNvSpPr txBox="1"/>
            <p:nvPr/>
          </p:nvSpPr>
          <p:spPr>
            <a:xfrm>
              <a:off x="6524821" y="3467279"/>
              <a:ext cx="678583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JUDO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15ABDA8-29E7-AB41-94E4-BE1207957B91}"/>
                </a:ext>
              </a:extLst>
            </p:cNvPr>
            <p:cNvSpPr txBox="1"/>
            <p:nvPr/>
          </p:nvSpPr>
          <p:spPr>
            <a:xfrm>
              <a:off x="7264171" y="3476206"/>
              <a:ext cx="772313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POWERLIFTING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B3794490-59F1-954D-859C-8249F612BB3E}"/>
                </a:ext>
              </a:extLst>
            </p:cNvPr>
            <p:cNvSpPr txBox="1"/>
            <p:nvPr/>
          </p:nvSpPr>
          <p:spPr>
            <a:xfrm>
              <a:off x="8038131" y="3473488"/>
              <a:ext cx="63114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WHEELCHAIR </a:t>
              </a:r>
              <a:br>
                <a:rPr lang="en-US" sz="500" b="1" dirty="0">
                  <a:solidFill>
                    <a:srgbClr val="EE334E"/>
                  </a:solidFill>
                </a:rPr>
              </a:br>
              <a:r>
                <a:rPr lang="en-US" sz="500" b="1" dirty="0">
                  <a:solidFill>
                    <a:srgbClr val="EE334E"/>
                  </a:solidFill>
                </a:rPr>
                <a:t>FENCING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4418934-6C4C-4C4F-87BA-B81992198E27}"/>
                </a:ext>
              </a:extLst>
            </p:cNvPr>
            <p:cNvSpPr txBox="1"/>
            <p:nvPr/>
          </p:nvSpPr>
          <p:spPr>
            <a:xfrm>
              <a:off x="503383" y="4366947"/>
              <a:ext cx="627588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TRIATHLON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71B108E-951B-BE49-9655-2164DDB1AC68}"/>
                </a:ext>
              </a:extLst>
            </p:cNvPr>
            <p:cNvSpPr txBox="1"/>
            <p:nvPr/>
          </p:nvSpPr>
          <p:spPr>
            <a:xfrm>
              <a:off x="1228583" y="4366947"/>
              <a:ext cx="715223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FOOTBALL 5-A-SIDE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E18C8919-58F6-A448-85AF-F89CD0760401}"/>
                </a:ext>
              </a:extLst>
            </p:cNvPr>
            <p:cNvSpPr txBox="1"/>
            <p:nvPr/>
          </p:nvSpPr>
          <p:spPr>
            <a:xfrm>
              <a:off x="1971310" y="4358274"/>
              <a:ext cx="524935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BOCCIA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6DA62EC-7FFF-EE47-9D83-4142AA421113}"/>
                </a:ext>
              </a:extLst>
            </p:cNvPr>
            <p:cNvSpPr txBox="1"/>
            <p:nvPr/>
          </p:nvSpPr>
          <p:spPr>
            <a:xfrm>
              <a:off x="2726636" y="4362261"/>
              <a:ext cx="582107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WHEELCHAIR </a:t>
              </a:r>
              <a:br>
                <a:rPr lang="en-US" sz="500" b="1" dirty="0">
                  <a:solidFill>
                    <a:srgbClr val="EE334E"/>
                  </a:solidFill>
                </a:rPr>
              </a:br>
              <a:r>
                <a:rPr lang="en-US" sz="500" b="1" dirty="0">
                  <a:solidFill>
                    <a:srgbClr val="EE334E"/>
                  </a:solidFill>
                </a:rPr>
                <a:t>RUGBY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9469505-01E4-ED46-86E6-1A05E8D4EE12}"/>
                </a:ext>
              </a:extLst>
            </p:cNvPr>
            <p:cNvSpPr txBox="1"/>
            <p:nvPr/>
          </p:nvSpPr>
          <p:spPr>
            <a:xfrm>
              <a:off x="3466579" y="4366947"/>
              <a:ext cx="56806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WHEELCHAIR </a:t>
              </a:r>
              <a:br>
                <a:rPr lang="en-US" sz="500" b="1" dirty="0">
                  <a:solidFill>
                    <a:srgbClr val="EE334E"/>
                  </a:solidFill>
                </a:rPr>
              </a:br>
              <a:r>
                <a:rPr lang="en-US" sz="500" b="1" dirty="0">
                  <a:solidFill>
                    <a:srgbClr val="EE334E"/>
                  </a:solidFill>
                </a:rPr>
                <a:t>TENNIS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CD107F8-EB59-3445-93EA-CCF07CED6A18}"/>
                </a:ext>
              </a:extLst>
            </p:cNvPr>
            <p:cNvSpPr txBox="1"/>
            <p:nvPr/>
          </p:nvSpPr>
          <p:spPr>
            <a:xfrm>
              <a:off x="4225406" y="4359543"/>
              <a:ext cx="585980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SWIMMING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9427F37-11B6-6F40-90D0-CC9773754539}"/>
                </a:ext>
              </a:extLst>
            </p:cNvPr>
            <p:cNvSpPr txBox="1"/>
            <p:nvPr/>
          </p:nvSpPr>
          <p:spPr>
            <a:xfrm>
              <a:off x="4980161" y="4353917"/>
              <a:ext cx="476551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TABLE </a:t>
              </a:r>
              <a:br>
                <a:rPr lang="en-US" sz="500" b="1" dirty="0">
                  <a:solidFill>
                    <a:srgbClr val="EE334E"/>
                  </a:solidFill>
                </a:rPr>
              </a:br>
              <a:r>
                <a:rPr lang="en-US" sz="500" b="1" dirty="0">
                  <a:solidFill>
                    <a:srgbClr val="EE334E"/>
                  </a:solidFill>
                </a:rPr>
                <a:t>TENNIS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9BCEEA7-ACF1-8440-9C94-163D84CD8CEA}"/>
                </a:ext>
              </a:extLst>
            </p:cNvPr>
            <p:cNvSpPr txBox="1"/>
            <p:nvPr/>
          </p:nvSpPr>
          <p:spPr>
            <a:xfrm>
              <a:off x="5739179" y="4353334"/>
              <a:ext cx="620223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CYCLING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788B499A-A3BB-1E4E-8B1D-B39B30B5A248}"/>
                </a:ext>
              </a:extLst>
            </p:cNvPr>
            <p:cNvSpPr txBox="1"/>
            <p:nvPr/>
          </p:nvSpPr>
          <p:spPr>
            <a:xfrm>
              <a:off x="6505406" y="4359272"/>
              <a:ext cx="635889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PARA BADMINTON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B91C1CC-0AAB-A149-8278-8E9F7E3CB5E6}"/>
                </a:ext>
              </a:extLst>
            </p:cNvPr>
            <p:cNvSpPr txBox="1"/>
            <p:nvPr/>
          </p:nvSpPr>
          <p:spPr>
            <a:xfrm>
              <a:off x="7287299" y="4363526"/>
              <a:ext cx="476552" cy="1692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GOALBALL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F196D7A-6C91-544E-B1D1-F245A0A89AEA}"/>
                </a:ext>
              </a:extLst>
            </p:cNvPr>
            <p:cNvSpPr txBox="1"/>
            <p:nvPr/>
          </p:nvSpPr>
          <p:spPr>
            <a:xfrm>
              <a:off x="8014849" y="4353334"/>
              <a:ext cx="617644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500" b="1" dirty="0">
                  <a:solidFill>
                    <a:srgbClr val="EE334E"/>
                  </a:solidFill>
                </a:rPr>
                <a:t>WHEELCHAIR </a:t>
              </a:r>
              <a:br>
                <a:rPr lang="en-US" sz="500" b="1" dirty="0">
                  <a:solidFill>
                    <a:srgbClr val="EE334E"/>
                  </a:solidFill>
                </a:rPr>
              </a:br>
              <a:r>
                <a:rPr lang="en-US" sz="500" b="1" dirty="0">
                  <a:solidFill>
                    <a:srgbClr val="EE334E"/>
                  </a:solidFill>
                </a:rPr>
                <a:t>BASKETBALL</a:t>
              </a:r>
            </a:p>
          </p:txBody>
        </p:sp>
        <p:pic>
          <p:nvPicPr>
            <p:cNvPr id="4" name="Picture 3" descr="Photo of a wheelchair tennis player.">
              <a:extLst>
                <a:ext uri="{FF2B5EF4-FFF2-40B4-BE49-F238E27FC236}">
                  <a16:creationId xmlns:a16="http://schemas.microsoft.com/office/drawing/2014/main" id="{AE59F13D-B977-EA4B-9A3D-8844EB415F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2127" y="3718310"/>
              <a:ext cx="637200" cy="637200"/>
            </a:xfrm>
            <a:prstGeom prst="rect">
              <a:avLst/>
            </a:prstGeom>
          </p:spPr>
        </p:pic>
        <p:pic>
          <p:nvPicPr>
            <p:cNvPr id="9" name="Picture 8" descr="Photo of wheelchair fencers.">
              <a:extLst>
                <a:ext uri="{FF2B5EF4-FFF2-40B4-BE49-F238E27FC236}">
                  <a16:creationId xmlns:a16="http://schemas.microsoft.com/office/drawing/2014/main" id="{EA4B0F31-F4BD-1A49-A6CB-5E33B9B000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09163" y="2823022"/>
              <a:ext cx="637200" cy="63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27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EB8CD6-E7C6-FD4A-A7A3-E073D655E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86287"/>
            <a:ext cx="407670" cy="273844"/>
          </a:xfrm>
        </p:spPr>
        <p:txBody>
          <a:bodyPr/>
          <a:lstStyle/>
          <a:p>
            <a:fld id="{8922F79C-64A1-3D46-A01B-7C94B1EF2648}" type="slidenum">
              <a:rPr lang="en-US" smtClean="0"/>
              <a:pPr/>
              <a:t>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1879890-CF43-1040-9F5C-5AE31A1AE6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/>
              <a:t>Theme 1 – Unit 1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8BDA1DC-73C6-A24D-A072-FB1B4CB85E2A}"/>
              </a:ext>
            </a:extLst>
          </p:cNvPr>
          <p:cNvSpPr txBox="1">
            <a:spLocks/>
          </p:cNvSpPr>
          <p:nvPr/>
        </p:nvSpPr>
        <p:spPr>
          <a:xfrm>
            <a:off x="431800" y="1087830"/>
            <a:ext cx="8242604" cy="30121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>
                <a:solidFill>
                  <a:srgbClr val="EE334E"/>
                </a:solidFill>
              </a:rPr>
              <a:t>Winter Sports of the Paralympic Games: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942DA-765C-204E-A910-29FC05A7D6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728551" cy="235449"/>
          </a:xfrm>
        </p:spPr>
        <p:txBody>
          <a:bodyPr/>
          <a:lstStyle/>
          <a:p>
            <a:r>
              <a:rPr lang="en-GB"/>
              <a:t>The PARALYMPIC GAMES</a:t>
            </a:r>
            <a:endParaRPr lang="en-GB" dirty="0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94ADE46-DB99-6D46-9405-4DBE64456A68}"/>
              </a:ext>
            </a:extLst>
          </p:cNvPr>
          <p:cNvGrpSpPr/>
          <p:nvPr/>
        </p:nvGrpSpPr>
        <p:grpSpPr>
          <a:xfrm>
            <a:off x="543884" y="1626816"/>
            <a:ext cx="7917224" cy="2578485"/>
            <a:chOff x="543884" y="1626816"/>
            <a:chExt cx="7917224" cy="2578485"/>
          </a:xfrm>
        </p:grpSpPr>
        <p:pic>
          <p:nvPicPr>
            <p:cNvPr id="83" name="Picture 82" descr="Photo of a Para alpine skier.">
              <a:extLst>
                <a:ext uri="{FF2B5EF4-FFF2-40B4-BE49-F238E27FC236}">
                  <a16:creationId xmlns:a16="http://schemas.microsoft.com/office/drawing/2014/main" id="{8F6C4E53-46C5-6842-B4A6-CF0EAA4400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" t="9098" r="4673" b="8815"/>
            <a:stretch/>
          </p:blipFill>
          <p:spPr>
            <a:xfrm>
              <a:off x="543884" y="1626816"/>
              <a:ext cx="1796952" cy="979461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606BA43-5CB2-BF4D-A6AB-6562D9D2933C}"/>
                </a:ext>
              </a:extLst>
            </p:cNvPr>
            <p:cNvSpPr txBox="1"/>
            <p:nvPr/>
          </p:nvSpPr>
          <p:spPr>
            <a:xfrm>
              <a:off x="543884" y="2633406"/>
              <a:ext cx="1801086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EE334E"/>
                  </a:solidFill>
                </a:rPr>
                <a:t>PARA ALPINE SKIING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053ED83-42F7-D747-8AF1-816D5EB6A0EB}"/>
                </a:ext>
              </a:extLst>
            </p:cNvPr>
            <p:cNvSpPr txBox="1"/>
            <p:nvPr/>
          </p:nvSpPr>
          <p:spPr>
            <a:xfrm>
              <a:off x="3571544" y="2633406"/>
              <a:ext cx="2008532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EE334E"/>
                  </a:solidFill>
                </a:rPr>
                <a:t>PARA CROSS-COUNTRY SKIING</a:t>
              </a:r>
            </a:p>
          </p:txBody>
        </p:sp>
        <p:pic>
          <p:nvPicPr>
            <p:cNvPr id="53" name="Content Placeholder 10" descr="Photo of a Para snowboarder.">
              <a:extLst>
                <a:ext uri="{FF2B5EF4-FFF2-40B4-BE49-F238E27FC236}">
                  <a16:creationId xmlns:a16="http://schemas.microsoft.com/office/drawing/2014/main" id="{609B2C9A-339B-0643-BC8B-E567B1C839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>
              <a:off x="6661108" y="1626816"/>
              <a:ext cx="1799652" cy="975600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444B0F9-5535-C343-BF8E-CE0A6C73DB90}"/>
                </a:ext>
              </a:extLst>
            </p:cNvPr>
            <p:cNvSpPr txBox="1"/>
            <p:nvPr/>
          </p:nvSpPr>
          <p:spPr>
            <a:xfrm>
              <a:off x="6679240" y="2633406"/>
              <a:ext cx="1781519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EE334E"/>
                  </a:solidFill>
                </a:rPr>
                <a:t>PARA SNOWBOARD</a:t>
              </a:r>
            </a:p>
          </p:txBody>
        </p:sp>
        <p:pic>
          <p:nvPicPr>
            <p:cNvPr id="55" name="Content Placeholder 10" descr="Photo of a Para biathlete.">
              <a:extLst>
                <a:ext uri="{FF2B5EF4-FFF2-40B4-BE49-F238E27FC236}">
                  <a16:creationId xmlns:a16="http://schemas.microsoft.com/office/drawing/2014/main" id="{541D8811-497D-384E-89CE-5BA296F982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>
              <a:off x="544233" y="2977008"/>
              <a:ext cx="1801086" cy="974333"/>
            </a:xfrm>
            <a:prstGeom prst="rect">
              <a:avLst/>
            </a:prstGeom>
          </p:spPr>
        </p:pic>
        <p:pic>
          <p:nvPicPr>
            <p:cNvPr id="56" name="Content Placeholder 10" descr="Photo of Para ice hockey players.">
              <a:extLst>
                <a:ext uri="{FF2B5EF4-FFF2-40B4-BE49-F238E27FC236}">
                  <a16:creationId xmlns:a16="http://schemas.microsoft.com/office/drawing/2014/main" id="{817BE8D1-207B-D643-8074-49989B206F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18500" y="2977008"/>
              <a:ext cx="1800000" cy="974333"/>
            </a:xfrm>
            <a:prstGeom prst="rect">
              <a:avLst/>
            </a:prstGeom>
          </p:spPr>
        </p:pic>
        <p:pic>
          <p:nvPicPr>
            <p:cNvPr id="57" name="Content Placeholder 10" descr="Photo of wheelchair curlers.">
              <a:extLst>
                <a:ext uri="{FF2B5EF4-FFF2-40B4-BE49-F238E27FC236}">
                  <a16:creationId xmlns:a16="http://schemas.microsoft.com/office/drawing/2014/main" id="{9AAD739F-08EE-0E43-8EF1-5533AE59AB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61108" y="2977008"/>
              <a:ext cx="1800000" cy="975600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11527CF-3DA4-B943-8CDB-A2DDF630982D}"/>
                </a:ext>
              </a:extLst>
            </p:cNvPr>
            <p:cNvSpPr txBox="1"/>
            <p:nvPr/>
          </p:nvSpPr>
          <p:spPr>
            <a:xfrm>
              <a:off x="543884" y="3959080"/>
              <a:ext cx="1801086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EE334E"/>
                  </a:solidFill>
                </a:rPr>
                <a:t>PARA BIATHLON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3E27C68-27DA-B44E-9826-ACACB8A00C46}"/>
                </a:ext>
              </a:extLst>
            </p:cNvPr>
            <p:cNvSpPr txBox="1"/>
            <p:nvPr/>
          </p:nvSpPr>
          <p:spPr>
            <a:xfrm>
              <a:off x="3717414" y="3959080"/>
              <a:ext cx="1800000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EE334E"/>
                  </a:solidFill>
                </a:rPr>
                <a:t>PARA ICE HOCKEY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89BA7219-AA61-834F-A315-F98013EC20C1}"/>
                </a:ext>
              </a:extLst>
            </p:cNvPr>
            <p:cNvSpPr txBox="1"/>
            <p:nvPr/>
          </p:nvSpPr>
          <p:spPr>
            <a:xfrm>
              <a:off x="6661107" y="3959080"/>
              <a:ext cx="1799651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EE334E"/>
                  </a:solidFill>
                </a:rPr>
                <a:t>WHEELCHAIR CURLING</a:t>
              </a:r>
            </a:p>
          </p:txBody>
        </p:sp>
        <p:pic>
          <p:nvPicPr>
            <p:cNvPr id="86" name="Content Placeholder 10" descr="Photo of Para cross-country skiers.">
              <a:extLst>
                <a:ext uri="{FF2B5EF4-FFF2-40B4-BE49-F238E27FC236}">
                  <a16:creationId xmlns:a16="http://schemas.microsoft.com/office/drawing/2014/main" id="{46D04D17-67CD-F24C-BD8E-CF4AB89BD0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17414" y="1626816"/>
              <a:ext cx="1801086" cy="975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601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C462078-31F6-394F-BBA9-E1C67DDAEB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801" y="1321905"/>
            <a:ext cx="4041648" cy="790792"/>
          </a:xfrm>
        </p:spPr>
        <p:txBody>
          <a:bodyPr/>
          <a:lstStyle/>
          <a:p>
            <a:pPr marL="0" indent="0">
              <a:buNone/>
            </a:pPr>
            <a:r>
              <a:rPr lang="en-GB" sz="1400" dirty="0"/>
              <a:t>Here’s </a:t>
            </a:r>
            <a:r>
              <a:rPr lang="en-GB" sz="1400" b="1" dirty="0">
                <a:solidFill>
                  <a:srgbClr val="EE334E"/>
                </a:solidFill>
              </a:rPr>
              <a:t>Chuck</a:t>
            </a:r>
            <a:r>
              <a:rPr lang="en-GB" sz="1400" dirty="0"/>
              <a:t> competing for the USA in </a:t>
            </a:r>
            <a:r>
              <a:rPr lang="en-GB" sz="1400" b="1" dirty="0"/>
              <a:t>wheelchair rugby</a:t>
            </a:r>
            <a:r>
              <a:rPr lang="en-GB" sz="1400" dirty="0"/>
              <a:t>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C60E2B-BC9F-CE42-8E21-F16254C7D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8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970AD33-1DDF-2845-99AA-32DE7096DD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C435087-D8A0-8A49-A131-8E9A56E01B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673687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91B3DB4-3F76-A147-9E3D-DC53EFAD4B7A}"/>
              </a:ext>
            </a:extLst>
          </p:cNvPr>
          <p:cNvGrpSpPr/>
          <p:nvPr/>
        </p:nvGrpSpPr>
        <p:grpSpPr>
          <a:xfrm>
            <a:off x="4730751" y="1095375"/>
            <a:ext cx="3869016" cy="3321983"/>
            <a:chOff x="4730751" y="1095375"/>
            <a:chExt cx="3869016" cy="3321983"/>
          </a:xfrm>
        </p:grpSpPr>
        <p:pic>
          <p:nvPicPr>
            <p:cNvPr id="9" name="Picture 8" descr="Photo of Chuck, a wheelchair rugby player who competes for the USA.">
              <a:extLst>
                <a:ext uri="{FF2B5EF4-FFF2-40B4-BE49-F238E27FC236}">
                  <a16:creationId xmlns:a16="http://schemas.microsoft.com/office/drawing/2014/main" id="{D84CCB1E-7329-0942-9A01-2BB978BAED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30751" y="1095375"/>
              <a:ext cx="3836988" cy="33219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7F4E34E-299F-6148-B6DE-347C383B5E2C}"/>
                </a:ext>
              </a:extLst>
            </p:cNvPr>
            <p:cNvSpPr txBox="1"/>
            <p:nvPr/>
          </p:nvSpPr>
          <p:spPr>
            <a:xfrm>
              <a:off x="7244909" y="4201913"/>
              <a:ext cx="13548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Bob Martin for OIS/IOC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8DA0F04-F5C2-AB47-AB21-E10D602137B9}"/>
              </a:ext>
            </a:extLst>
          </p:cNvPr>
          <p:cNvSpPr txBox="1"/>
          <p:nvPr/>
        </p:nvSpPr>
        <p:spPr>
          <a:xfrm>
            <a:off x="431801" y="2121773"/>
            <a:ext cx="3717050" cy="909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/>
              <a:t>I think he and his teammates have to have lots of </a:t>
            </a:r>
            <a:r>
              <a:rPr lang="en-GB" sz="1400" b="1" dirty="0">
                <a:solidFill>
                  <a:srgbClr val="EE334E"/>
                </a:solidFill>
              </a:rPr>
              <a:t>courage</a:t>
            </a:r>
            <a:r>
              <a:rPr lang="en-GB" sz="1400" dirty="0"/>
              <a:t> to play this game, don’t you?</a:t>
            </a:r>
          </a:p>
          <a:p>
            <a:pPr>
              <a:lnSpc>
                <a:spcPts val="2200"/>
              </a:lnSpc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44109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93D7B5-72BA-DD4F-93C6-647EB11CE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23DE98-B78D-3144-A7C7-AB070EA026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AD6F2C86-DCE2-634C-A539-56BD4F2131A3}"/>
              </a:ext>
            </a:extLst>
          </p:cNvPr>
          <p:cNvSpPr txBox="1">
            <a:spLocks/>
          </p:cNvSpPr>
          <p:nvPr/>
        </p:nvSpPr>
        <p:spPr>
          <a:xfrm>
            <a:off x="431800" y="1311965"/>
            <a:ext cx="4140200" cy="3015769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/>
              <a:t>This is </a:t>
            </a:r>
            <a:r>
              <a:rPr lang="en-GB" sz="1400" b="1" dirty="0" err="1">
                <a:solidFill>
                  <a:srgbClr val="EE334E"/>
                </a:solidFill>
              </a:rPr>
              <a:t>Omara</a:t>
            </a:r>
            <a:r>
              <a:rPr lang="en-GB" sz="1400" dirty="0"/>
              <a:t>. She is a runner with a vision impairment, from Cuba. She competes in the </a:t>
            </a:r>
            <a:r>
              <a:rPr lang="en-GB" sz="1400" b="1" dirty="0"/>
              <a:t>100m sprint</a:t>
            </a:r>
            <a:r>
              <a:rPr lang="en-GB" sz="1400" dirty="0"/>
              <a:t>.  </a:t>
            </a:r>
          </a:p>
          <a:p>
            <a:pPr marL="0" indent="0">
              <a:buNone/>
            </a:pPr>
            <a:r>
              <a:rPr lang="en-GB" sz="1400" dirty="0"/>
              <a:t>A sighted guide helps </a:t>
            </a:r>
            <a:r>
              <a:rPr lang="en-GB" sz="1400" dirty="0" err="1"/>
              <a:t>Omara</a:t>
            </a:r>
            <a:r>
              <a:rPr lang="en-GB" sz="1400" dirty="0"/>
              <a:t> stay in her lane </a:t>
            </a:r>
            <a:br>
              <a:rPr lang="en-GB" sz="1400" dirty="0"/>
            </a:br>
            <a:r>
              <a:rPr lang="en-GB" sz="1400" dirty="0"/>
              <a:t>and run straight. She can run </a:t>
            </a:r>
            <a:r>
              <a:rPr lang="en-GB" sz="1400" b="1" dirty="0"/>
              <a:t>100 metres </a:t>
            </a:r>
            <a:r>
              <a:rPr lang="en-GB" sz="1400" dirty="0"/>
              <a:t>in </a:t>
            </a:r>
            <a:br>
              <a:rPr lang="en-GB" sz="1400" dirty="0"/>
            </a:br>
            <a:r>
              <a:rPr lang="en-GB" sz="1400" b="1" dirty="0"/>
              <a:t>11.40 seconds</a:t>
            </a:r>
            <a:r>
              <a:rPr lang="en-GB" sz="140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026DD0-38CF-3E48-A681-07ADDDA2C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32" y="342000"/>
            <a:ext cx="5435943" cy="235449"/>
          </a:xfrm>
        </p:spPr>
        <p:txBody>
          <a:bodyPr/>
          <a:lstStyle/>
          <a:p>
            <a:r>
              <a:rPr lang="en-GB" dirty="0"/>
              <a:t>The PARALYMPIC GAMES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DE898C2-994E-2240-B055-9A1A60A07249}"/>
              </a:ext>
            </a:extLst>
          </p:cNvPr>
          <p:cNvGrpSpPr/>
          <p:nvPr/>
        </p:nvGrpSpPr>
        <p:grpSpPr>
          <a:xfrm>
            <a:off x="4730750" y="1095375"/>
            <a:ext cx="3836989" cy="3313113"/>
            <a:chOff x="4730750" y="1095375"/>
            <a:chExt cx="3836989" cy="3313113"/>
          </a:xfrm>
        </p:grpSpPr>
        <p:pic>
          <p:nvPicPr>
            <p:cNvPr id="16" name="Picture 15" descr="Photo of Omara and her guide, a Para athlete who competes for Cuba.">
              <a:extLst>
                <a:ext uri="{FF2B5EF4-FFF2-40B4-BE49-F238E27FC236}">
                  <a16:creationId xmlns:a16="http://schemas.microsoft.com/office/drawing/2014/main" id="{5725BEA6-699F-F848-9105-26516A9965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30750" y="1095375"/>
              <a:ext cx="3836989" cy="331311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45B4E58-0EF9-EE40-8133-F8AB96658CCD}"/>
                </a:ext>
              </a:extLst>
            </p:cNvPr>
            <p:cNvSpPr txBox="1"/>
            <p:nvPr/>
          </p:nvSpPr>
          <p:spPr>
            <a:xfrm>
              <a:off x="4740265" y="4189828"/>
              <a:ext cx="145103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Al </a:t>
              </a:r>
              <a:r>
                <a:rPr lang="en-GB" sz="800" dirty="0" err="1">
                  <a:solidFill>
                    <a:schemeClr val="bg1"/>
                  </a:solidFill>
                </a:rPr>
                <a:t>Tielemans</a:t>
              </a:r>
              <a:r>
                <a:rPr lang="en-GB" sz="800" dirty="0">
                  <a:solidFill>
                    <a:schemeClr val="bg1"/>
                  </a:solidFill>
                </a:rPr>
                <a:t> for OIS/IOC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E35BDD8-495A-714C-A357-39B92F34DCA7}"/>
              </a:ext>
            </a:extLst>
          </p:cNvPr>
          <p:cNvSpPr txBox="1"/>
          <p:nvPr/>
        </p:nvSpPr>
        <p:spPr>
          <a:xfrm>
            <a:off x="431799" y="3285093"/>
            <a:ext cx="4045607" cy="909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/>
              <a:t>Wow, that’s fast. What an </a:t>
            </a:r>
            <a:r>
              <a:rPr lang="en-GB" sz="1400" b="1" dirty="0">
                <a:solidFill>
                  <a:srgbClr val="EE334E"/>
                </a:solidFill>
              </a:rPr>
              <a:t>inspiration</a:t>
            </a:r>
            <a:r>
              <a:rPr lang="en-GB" sz="1400" b="1" dirty="0"/>
              <a:t> </a:t>
            </a:r>
            <a:r>
              <a:rPr lang="en-GB" sz="1400" dirty="0"/>
              <a:t>she is! </a:t>
            </a:r>
            <a:br>
              <a:rPr lang="en-GB" sz="1400" dirty="0"/>
            </a:br>
            <a:r>
              <a:rPr lang="en-GB" sz="1400" dirty="0"/>
              <a:t>I wonder how far you can run in 11.40 seconds? </a:t>
            </a:r>
          </a:p>
          <a:p>
            <a:pPr>
              <a:lnSpc>
                <a:spcPts val="2200"/>
              </a:lnSpc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01520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  <p:bldP spid="2" grpId="0"/>
    </p:bldLst>
  </p:timing>
</p:sld>
</file>

<file path=ppt/theme/theme1.xml><?xml version="1.0" encoding="utf-8"?>
<a:theme xmlns:a="http://schemas.openxmlformats.org/drawingml/2006/main" name="Cover">
  <a:themeElements>
    <a:clrScheme name="IPC Learne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D334D"/>
      </a:accent1>
      <a:accent2>
        <a:srgbClr val="910048"/>
      </a:accent2>
      <a:accent3>
        <a:srgbClr val="0080C8"/>
      </a:accent3>
      <a:accent4>
        <a:srgbClr val="003B70"/>
      </a:accent4>
      <a:accent5>
        <a:srgbClr val="00A650"/>
      </a:accent5>
      <a:accent6>
        <a:srgbClr val="00534C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6E7B9950-43CA-5541-A585-F61D39C3E258}" vid="{8D70A8B3-2F41-014D-94CF-718BF7E0D63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PC Learner">
    <a:dk1>
      <a:srgbClr val="000000"/>
    </a:dk1>
    <a:lt1>
      <a:srgbClr val="FFFFFF"/>
    </a:lt1>
    <a:dk2>
      <a:srgbClr val="44546A"/>
    </a:dk2>
    <a:lt2>
      <a:srgbClr val="E7E6E6"/>
    </a:lt2>
    <a:accent1>
      <a:srgbClr val="ED334D"/>
    </a:accent1>
    <a:accent2>
      <a:srgbClr val="910048"/>
    </a:accent2>
    <a:accent3>
      <a:srgbClr val="0080C8"/>
    </a:accent3>
    <a:accent4>
      <a:srgbClr val="003B70"/>
    </a:accent4>
    <a:accent5>
      <a:srgbClr val="00A650"/>
    </a:accent5>
    <a:accent6>
      <a:srgbClr val="00534C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1307</TotalTime>
  <Words>1098</Words>
  <Application>Microsoft Macintosh PowerPoint</Application>
  <PresentationFormat>On-screen Show (16:9)</PresentationFormat>
  <Paragraphs>163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Hero New Super</vt:lpstr>
      <vt:lpstr>Cover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Kari Walters</dc:creator>
  <cp:lastModifiedBy>Kari Walters</cp:lastModifiedBy>
  <cp:revision>252</cp:revision>
  <dcterms:created xsi:type="dcterms:W3CDTF">2020-09-22T10:43:16Z</dcterms:created>
  <dcterms:modified xsi:type="dcterms:W3CDTF">2020-11-27T15:26:26Z</dcterms:modified>
</cp:coreProperties>
</file>